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66" r:id="rId7"/>
    <p:sldId id="260" r:id="rId8"/>
    <p:sldId id="267" r:id="rId9"/>
    <p:sldId id="268" r:id="rId10"/>
    <p:sldId id="269" r:id="rId11"/>
    <p:sldId id="270" r:id="rId12"/>
    <p:sldId id="271" r:id="rId13"/>
    <p:sldId id="272" r:id="rId14"/>
    <p:sldId id="273" r:id="rId15"/>
    <p:sldId id="263" r:id="rId16"/>
    <p:sldId id="261" r:id="rId17"/>
    <p:sldId id="275" r:id="rId18"/>
    <p:sldId id="277" r:id="rId19"/>
    <p:sldId id="279" r:id="rId20"/>
    <p:sldId id="280" r:id="rId21"/>
    <p:sldId id="281"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E0F8-F4D5-9D03-25CD-3E7074E38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A8EA4F-9449-68AA-91A7-788F0F584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3B7507-645F-2464-6CD0-6E2603B65FF8}"/>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E8FB027D-E3C4-B327-FE9F-43DC05CC9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3D6287-4354-EE9B-8E12-22ED955741D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18769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AEA3-D11C-5B5E-0417-209CC978FC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68E886-5D17-5817-D889-10772F808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F7B24-ED50-1CF7-D211-7185F9666E09}"/>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FBAA129F-EBD2-DD6A-2D97-D097879E5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E2B669-8BF8-7366-5FF8-D5AC89AD9836}"/>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9211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54719-DCC0-2EC8-B673-7142750470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374547-CCFE-587F-8E0E-19FE4A7E1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43875-A739-EA12-1E21-E29AB5910F66}"/>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3E5DA34B-82E7-BE2C-852C-B512D872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E9660-EA03-5D5D-50E8-CA94DC77DA1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70579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4B78-FEB9-B515-7890-B62007F2BA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1AC40B-8057-9B3D-4101-04DA930E7F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053340-758D-4840-89C7-51397DA2892F}"/>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F7EBEEF9-B304-FCA9-4180-E10B1FC1C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305A5-D868-5245-E113-34A4FD5561D5}"/>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175164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0973-2B6A-D5D6-744D-9047A6B828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4F5509-D06B-E582-4B06-6AC688A0C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EA642-5985-2E86-0ACF-59153317E28F}"/>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2A5464C0-1EDA-D9B3-E5B9-FBB96ED48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0ECA20-4A41-3337-E2C4-9A4A6A9DB148}"/>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90232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367C-1026-2931-F1B4-9B7FAE1EA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D82EF9-F200-38B0-5402-549BEA5E1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0CE855-F34F-4AFF-C212-04FA1EB3F0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306707-2DA9-8A07-4B4C-3969CE92CA76}"/>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6" name="Footer Placeholder 5">
            <a:extLst>
              <a:ext uri="{FF2B5EF4-FFF2-40B4-BE49-F238E27FC236}">
                <a16:creationId xmlns:a16="http://schemas.microsoft.com/office/drawing/2014/main" id="{ED023335-4D8C-D759-2A33-E3A89A38C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07E93-39DF-E780-14B9-F63D8613A8E0}"/>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65090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6E31-A7A3-0602-84A8-BCC6716F59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03D72B-6DB3-21F2-2EC9-251F70046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ADEE4-53EF-64DF-5E45-E4723FE6AF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D01FE1-FADD-168D-21E9-97BD70AE8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F1D341-7633-311D-2F60-6E2E7B0849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BD7C62-7528-0729-B80B-5D8E03407CCF}"/>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8" name="Footer Placeholder 7">
            <a:extLst>
              <a:ext uri="{FF2B5EF4-FFF2-40B4-BE49-F238E27FC236}">
                <a16:creationId xmlns:a16="http://schemas.microsoft.com/office/drawing/2014/main" id="{02921CBB-E739-B42C-5A77-DD50722B1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B17FAA-AB3D-010E-5AF0-C5A38BC1474E}"/>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58590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C8C9-5DE3-A29E-D172-FB65169A04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27F3B6-7C28-947D-747C-5EC8A955ABF8}"/>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4" name="Footer Placeholder 3">
            <a:extLst>
              <a:ext uri="{FF2B5EF4-FFF2-40B4-BE49-F238E27FC236}">
                <a16:creationId xmlns:a16="http://schemas.microsoft.com/office/drawing/2014/main" id="{60936126-B7BD-6F2D-54B7-81A1E4F82C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613AF9-CAD1-3214-4CDD-F77B145AD9F1}"/>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2532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87EF4-10C8-F519-2FE9-B16B168A58C9}"/>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3" name="Footer Placeholder 2">
            <a:extLst>
              <a:ext uri="{FF2B5EF4-FFF2-40B4-BE49-F238E27FC236}">
                <a16:creationId xmlns:a16="http://schemas.microsoft.com/office/drawing/2014/main" id="{1A0D1F94-A1F1-BF75-36D2-2891714860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2EF33F-DFAC-4005-0821-076F22AA9D5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75282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31E-C952-509C-3B44-3E46A9078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3D8026-5A65-31D1-8B14-96CF8BB90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AB11F3-1BA6-B863-5983-1DD4FA9FB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B20A9-8034-725A-CBE3-6FF5393E2290}"/>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6" name="Footer Placeholder 5">
            <a:extLst>
              <a:ext uri="{FF2B5EF4-FFF2-40B4-BE49-F238E27FC236}">
                <a16:creationId xmlns:a16="http://schemas.microsoft.com/office/drawing/2014/main" id="{70D7B145-DF9A-949A-6D2B-D13FE1B596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70901F-FB3D-A04E-9C7E-208E4B012693}"/>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03314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D813-E92F-0F68-9E66-79AECDF6F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629A53-9444-B7CB-C81F-D14ED7F47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0C9238-D027-FC08-CC90-EF4C63E8F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E198F-CD48-4B0F-D996-71BA35096235}"/>
              </a:ext>
            </a:extLst>
          </p:cNvPr>
          <p:cNvSpPr>
            <a:spLocks noGrp="1"/>
          </p:cNvSpPr>
          <p:nvPr>
            <p:ph type="dt" sz="half" idx="10"/>
          </p:nvPr>
        </p:nvSpPr>
        <p:spPr/>
        <p:txBody>
          <a:bodyPr/>
          <a:lstStyle/>
          <a:p>
            <a:fld id="{A1340F9F-5F79-45EA-99EF-8F296FB2F737}" type="datetimeFigureOut">
              <a:rPr lang="en-IN" smtClean="0"/>
              <a:t>13-07-2024</a:t>
            </a:fld>
            <a:endParaRPr lang="en-IN"/>
          </a:p>
        </p:txBody>
      </p:sp>
      <p:sp>
        <p:nvSpPr>
          <p:cNvPr id="6" name="Footer Placeholder 5">
            <a:extLst>
              <a:ext uri="{FF2B5EF4-FFF2-40B4-BE49-F238E27FC236}">
                <a16:creationId xmlns:a16="http://schemas.microsoft.com/office/drawing/2014/main" id="{B6F8A7AB-E464-83C9-7B22-5E3461B624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048ED-3AE4-5CB2-16B1-24766020D3F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2279992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60C27D-14C5-3F63-5A4F-1EE63D020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E0CEF5-4570-5A10-BA7E-D58AEEB32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FC500-CF68-884B-F438-2154D179B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40F9F-5F79-45EA-99EF-8F296FB2F737}" type="datetimeFigureOut">
              <a:rPr lang="en-IN" smtClean="0"/>
              <a:t>13-07-2024</a:t>
            </a:fld>
            <a:endParaRPr lang="en-IN"/>
          </a:p>
        </p:txBody>
      </p:sp>
      <p:sp>
        <p:nvSpPr>
          <p:cNvPr id="5" name="Footer Placeholder 4">
            <a:extLst>
              <a:ext uri="{FF2B5EF4-FFF2-40B4-BE49-F238E27FC236}">
                <a16:creationId xmlns:a16="http://schemas.microsoft.com/office/drawing/2014/main" id="{6D5281E6-2B6A-C5A5-5DE2-F1402D94F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7718A5-E3E4-7E2F-93D0-E51A64781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BBB7D-56B6-4F8A-828A-7117BF65C373}" type="slidenum">
              <a:rPr lang="en-IN" smtClean="0"/>
              <a:t>‹#›</a:t>
            </a:fld>
            <a:endParaRPr lang="en-IN"/>
          </a:p>
        </p:txBody>
      </p:sp>
    </p:spTree>
    <p:extLst>
      <p:ext uri="{BB962C8B-B14F-4D97-AF65-F5344CB8AC3E}">
        <p14:creationId xmlns:p14="http://schemas.microsoft.com/office/powerpoint/2010/main" val="3069687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0B8007-C691-39A6-6EC7-BF72D0B83932}"/>
              </a:ext>
            </a:extLst>
          </p:cNvPr>
          <p:cNvSpPr>
            <a:spLocks noGrp="1"/>
          </p:cNvSpPr>
          <p:nvPr>
            <p:ph type="subTitle" idx="1"/>
          </p:nvPr>
        </p:nvSpPr>
        <p:spPr>
          <a:xfrm>
            <a:off x="934497" y="2829098"/>
            <a:ext cx="7094135" cy="2321169"/>
          </a:xfrm>
          <a:prstGeom prst="rect">
            <a:avLst/>
          </a:prstGeom>
        </p:spPr>
        <p:txBody>
          <a:bodyPr>
            <a:normAutofit/>
          </a:bodyPr>
          <a:lstStyle/>
          <a:p>
            <a:pPr algn="l">
              <a:lnSpc>
                <a:spcPct val="150000"/>
              </a:lnSpc>
            </a:pPr>
            <a:r>
              <a:rPr lang="en-IN" sz="2800" dirty="0">
                <a:solidFill>
                  <a:schemeClr val="bg1"/>
                </a:solidFill>
                <a:latin typeface="Times New Roman" panose="02020603050405020304" pitchFamily="18" charset="0"/>
                <a:cs typeface="Times New Roman" panose="02020603050405020304" pitchFamily="18" charset="0"/>
              </a:rPr>
              <a:t>Team Name: MDSA Smart City Pioneers</a:t>
            </a:r>
          </a:p>
          <a:p>
            <a:pPr algn="l">
              <a:lnSpc>
                <a:spcPct val="200000"/>
              </a:lnSpc>
            </a:pPr>
            <a:r>
              <a:rPr lang="en-IN" sz="2800" dirty="0">
                <a:solidFill>
                  <a:schemeClr val="bg1"/>
                </a:solidFill>
                <a:latin typeface="Times New Roman" panose="02020603050405020304" pitchFamily="18" charset="0"/>
                <a:cs typeface="Times New Roman" panose="02020603050405020304" pitchFamily="18" charset="0"/>
              </a:rPr>
              <a:t>Team ID: AG24-1400747</a:t>
            </a:r>
          </a:p>
        </p:txBody>
      </p:sp>
      <p:sp>
        <p:nvSpPr>
          <p:cNvPr id="11" name="TextBox 10">
            <a:extLst>
              <a:ext uri="{FF2B5EF4-FFF2-40B4-BE49-F238E27FC236}">
                <a16:creationId xmlns:a16="http://schemas.microsoft.com/office/drawing/2014/main" id="{E200800E-FE3F-71D6-0237-E464C1983205}"/>
              </a:ext>
            </a:extLst>
          </p:cNvPr>
          <p:cNvSpPr txBox="1"/>
          <p:nvPr/>
        </p:nvSpPr>
        <p:spPr>
          <a:xfrm>
            <a:off x="393560" y="1508317"/>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Bharati Vidyapeeth’s College of Engineering for Women, Pune</a:t>
            </a:r>
          </a:p>
        </p:txBody>
      </p:sp>
      <p:sp>
        <p:nvSpPr>
          <p:cNvPr id="2" name="TextBox 1">
            <a:extLst>
              <a:ext uri="{FF2B5EF4-FFF2-40B4-BE49-F238E27FC236}">
                <a16:creationId xmlns:a16="http://schemas.microsoft.com/office/drawing/2014/main" id="{55EBB5EB-75B8-4689-CC90-40572161514D}"/>
              </a:ext>
            </a:extLst>
          </p:cNvPr>
          <p:cNvSpPr txBox="1"/>
          <p:nvPr/>
        </p:nvSpPr>
        <p:spPr>
          <a:xfrm>
            <a:off x="388646" y="598831"/>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AAKRUTI Global 2024</a:t>
            </a:r>
          </a:p>
        </p:txBody>
      </p:sp>
    </p:spTree>
    <p:extLst>
      <p:ext uri="{BB962C8B-B14F-4D97-AF65-F5344CB8AC3E}">
        <p14:creationId xmlns:p14="http://schemas.microsoft.com/office/powerpoint/2010/main" val="2256782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93369"/>
            <a:ext cx="12057529" cy="1325563"/>
          </a:xfrm>
        </p:spPr>
        <p:txBody>
          <a:bodyPr>
            <a:normAutofit/>
          </a:bodyPr>
          <a:lstStyle/>
          <a:p>
            <a:pPr>
              <a:lnSpc>
                <a:spcPct val="100000"/>
              </a:lnSpc>
            </a:pPr>
            <a:r>
              <a:rPr lang="en-IN" sz="4000" dirty="0">
                <a:latin typeface="Times New Roman" panose="02020603050405020304" pitchFamily="18" charset="0"/>
                <a:cs typeface="Times New Roman" panose="02020603050405020304" pitchFamily="18" charset="0"/>
              </a:rPr>
              <a:t>Step 4: Magnetic Separation</a:t>
            </a:r>
          </a:p>
        </p:txBody>
      </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7315201" y="2315817"/>
            <a:ext cx="4353340" cy="2604053"/>
          </a:xfrm>
          <a:prstGeom prst="rect">
            <a:avLst/>
          </a:prstGeom>
          <a:solidFill>
            <a:schemeClr val="accent2">
              <a:lumMod val="20000"/>
              <a:lumOff val="80000"/>
            </a:schemeClr>
          </a:solidFill>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We will now use an electric magnet to separate the magnetic waste from the rest of the waste by using a movable aerial shaft.</a:t>
            </a:r>
          </a:p>
        </p:txBody>
      </p:sp>
      <p:pic>
        <p:nvPicPr>
          <p:cNvPr id="3" name="Picture 2">
            <a:extLst>
              <a:ext uri="{FF2B5EF4-FFF2-40B4-BE49-F238E27FC236}">
                <a16:creationId xmlns:a16="http://schemas.microsoft.com/office/drawing/2014/main" id="{08E813D5-0E90-7220-ABF6-8F4AD26BAA65}"/>
              </a:ext>
            </a:extLst>
          </p:cNvPr>
          <p:cNvPicPr>
            <a:picLocks noChangeAspect="1"/>
          </p:cNvPicPr>
          <p:nvPr/>
        </p:nvPicPr>
        <p:blipFill rotWithShape="1">
          <a:blip r:embed="rId2"/>
          <a:srcRect l="11009" t="16109" r="2605" b="6103"/>
          <a:stretch/>
        </p:blipFill>
        <p:spPr>
          <a:xfrm>
            <a:off x="361243" y="1519855"/>
            <a:ext cx="6366935" cy="3818290"/>
          </a:xfrm>
          <a:prstGeom prst="rect">
            <a:avLst/>
          </a:prstGeom>
          <a:ln>
            <a:solidFill>
              <a:schemeClr val="tx1"/>
            </a:solidFill>
          </a:ln>
        </p:spPr>
      </p:pic>
    </p:spTree>
    <p:extLst>
      <p:ext uri="{BB962C8B-B14F-4D97-AF65-F5344CB8AC3E}">
        <p14:creationId xmlns:p14="http://schemas.microsoft.com/office/powerpoint/2010/main" val="225801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67233"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5a: Segregating Waste into Biodegradable and Non-Biodegradable</a:t>
            </a:r>
          </a:p>
        </p:txBody>
      </p:sp>
      <p:pic>
        <p:nvPicPr>
          <p:cNvPr id="11" name="Picture 10">
            <a:extLst>
              <a:ext uri="{FF2B5EF4-FFF2-40B4-BE49-F238E27FC236}">
                <a16:creationId xmlns:a16="http://schemas.microsoft.com/office/drawing/2014/main" id="{C0DC2D31-38C8-E058-9E5E-370BF7CED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603" y="1582025"/>
            <a:ext cx="5961530" cy="2464968"/>
          </a:xfrm>
          <a:prstGeom prst="rect">
            <a:avLst/>
          </a:prstGeom>
        </p:spPr>
      </p:pic>
      <p:sp>
        <p:nvSpPr>
          <p:cNvPr id="9" name="TextBox 8">
            <a:extLst>
              <a:ext uri="{FF2B5EF4-FFF2-40B4-BE49-F238E27FC236}">
                <a16:creationId xmlns:a16="http://schemas.microsoft.com/office/drawing/2014/main" id="{D6BF8510-EEBA-871C-B9D1-2A7E529437C3}"/>
              </a:ext>
            </a:extLst>
          </p:cNvPr>
          <p:cNvSpPr txBox="1"/>
          <p:nvPr/>
        </p:nvSpPr>
        <p:spPr>
          <a:xfrm>
            <a:off x="6230471" y="4168169"/>
            <a:ext cx="5961529" cy="2264081"/>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software to analyze thermal images in real-time, identifying patterns and temperature differences for accurate waste sorting.</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 </a:t>
            </a:r>
            <a:r>
              <a:rPr lang="en-US" sz="1600" dirty="0">
                <a:latin typeface="Times New Roman" panose="02020603050405020304" pitchFamily="18" charset="0"/>
                <a:cs typeface="Times New Roman" panose="02020603050405020304" pitchFamily="18" charset="0"/>
              </a:rPr>
              <a:t>Install actuators or diverters along the conveyor belt to direct biodegradable and non-biodegradable waste into separate bins based on thermal imaging data.</a:t>
            </a:r>
            <a:endParaRPr lang="en-IN"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168169"/>
            <a:ext cx="5961527" cy="2554545"/>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Thermal Imaging Cameras:-  </a:t>
            </a:r>
            <a:r>
              <a:rPr lang="en-US" sz="1600" dirty="0">
                <a:latin typeface="Times New Roman" panose="02020603050405020304" pitchFamily="18" charset="0"/>
                <a:cs typeface="Times New Roman" panose="02020603050405020304" pitchFamily="18" charset="0"/>
              </a:rPr>
              <a:t>Place infrared cameras along the conveyor belt to capture thermal images of moving waste.</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Temperature Profiling:- </a:t>
            </a:r>
            <a:r>
              <a:rPr lang="en-US" sz="1600" dirty="0">
                <a:latin typeface="Times New Roman" panose="02020603050405020304" pitchFamily="18" charset="0"/>
                <a:cs typeface="Times New Roman" panose="02020603050405020304" pitchFamily="18" charset="0"/>
              </a:rPr>
              <a:t>Identify materials based on their heat emissions, with biodegradable materials typically appearing warmer due to higher moisture content and decomposition heat, while non-biodegradable materials appear cooler with distinct thermal patterns.</a:t>
            </a:r>
          </a:p>
          <a:p>
            <a:endParaRPr lang="en-IN" sz="16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6BB65257-1BB6-DC5E-E972-1D738E5A8A33}"/>
              </a:ext>
            </a:extLst>
          </p:cNvPr>
          <p:cNvGrpSpPr/>
          <p:nvPr/>
        </p:nvGrpSpPr>
        <p:grpSpPr>
          <a:xfrm>
            <a:off x="288236" y="1460849"/>
            <a:ext cx="4226324" cy="2504864"/>
            <a:chOff x="288236" y="1460849"/>
            <a:chExt cx="4226324" cy="2504864"/>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3443111" cy="1894749"/>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Infrared thermography is a non-contact, remote sensing technique that detects infrared radiation (heat) emitted by objects and creates thermal images based on temperature variations.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 Infrared Thermography</a:t>
              </a:r>
            </a:p>
          </p:txBody>
        </p:sp>
        <p:sp>
          <p:nvSpPr>
            <p:cNvPr id="3" name="Rectangle: Rounded Corners 2">
              <a:extLst>
                <a:ext uri="{FF2B5EF4-FFF2-40B4-BE49-F238E27FC236}">
                  <a16:creationId xmlns:a16="http://schemas.microsoft.com/office/drawing/2014/main" id="{E5C42D31-1AFE-2756-1C17-3EAE9C4DE2A0}"/>
                </a:ext>
              </a:extLst>
            </p:cNvPr>
            <p:cNvSpPr/>
            <p:nvPr/>
          </p:nvSpPr>
          <p:spPr>
            <a:xfrm>
              <a:off x="288236" y="1460849"/>
              <a:ext cx="3879618" cy="250486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770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Pentagon 9">
            <a:extLst>
              <a:ext uri="{FF2B5EF4-FFF2-40B4-BE49-F238E27FC236}">
                <a16:creationId xmlns:a16="http://schemas.microsoft.com/office/drawing/2014/main" id="{F65EA5B9-A6D6-F117-8828-349446F7C371}"/>
              </a:ext>
            </a:extLst>
          </p:cNvPr>
          <p:cNvSpPr/>
          <p:nvPr/>
        </p:nvSpPr>
        <p:spPr>
          <a:xfrm>
            <a:off x="550149" y="180304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Non-Contact Method</a:t>
            </a:r>
            <a:endParaRPr lang="en-IN"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DB10C8D-6BDD-32FF-7855-EC3CFBC0AF88}"/>
              </a:ext>
            </a:extLst>
          </p:cNvPr>
          <p:cNvSpPr/>
          <p:nvPr/>
        </p:nvSpPr>
        <p:spPr>
          <a:xfrm>
            <a:off x="575732"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869DD7C6-8F6D-9D6D-D3F3-CDC6002AC4A3}"/>
              </a:ext>
            </a:extLst>
          </p:cNvPr>
          <p:cNvSpPr/>
          <p:nvPr/>
        </p:nvSpPr>
        <p:spPr>
          <a:xfrm>
            <a:off x="550149" y="284957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Real Time Analysis</a:t>
            </a:r>
          </a:p>
        </p:txBody>
      </p:sp>
      <p:sp>
        <p:nvSpPr>
          <p:cNvPr id="12" name="Arrow: Pentagon 11">
            <a:extLst>
              <a:ext uri="{FF2B5EF4-FFF2-40B4-BE49-F238E27FC236}">
                <a16:creationId xmlns:a16="http://schemas.microsoft.com/office/drawing/2014/main" id="{9247FC9E-9E3B-1769-F8B0-CE1F7CAD2A82}"/>
              </a:ext>
            </a:extLst>
          </p:cNvPr>
          <p:cNvSpPr/>
          <p:nvPr/>
        </p:nvSpPr>
        <p:spPr>
          <a:xfrm>
            <a:off x="550149" y="389609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Accuracy</a:t>
            </a:r>
          </a:p>
        </p:txBody>
      </p:sp>
      <p:sp>
        <p:nvSpPr>
          <p:cNvPr id="17" name="Arrow: Pentagon 16">
            <a:extLst>
              <a:ext uri="{FF2B5EF4-FFF2-40B4-BE49-F238E27FC236}">
                <a16:creationId xmlns:a16="http://schemas.microsoft.com/office/drawing/2014/main" id="{AAAE51F3-5545-3D44-477F-EED724DDC10F}"/>
              </a:ext>
            </a:extLst>
          </p:cNvPr>
          <p:cNvSpPr/>
          <p:nvPr/>
        </p:nvSpPr>
        <p:spPr>
          <a:xfrm>
            <a:off x="550149" y="494262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a:latin typeface="Times New Roman" panose="02020603050405020304" pitchFamily="18" charset="0"/>
                <a:cs typeface="Times New Roman" panose="02020603050405020304" pitchFamily="18" charset="0"/>
              </a:rPr>
              <a:t>Adaptability</a:t>
            </a:r>
            <a:endParaRPr lang="en-IN"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77473FC7-D570-6831-4C0F-A16D281456CD}"/>
              </a:ext>
            </a:extLst>
          </p:cNvPr>
          <p:cNvSpPr/>
          <p:nvPr/>
        </p:nvSpPr>
        <p:spPr>
          <a:xfrm>
            <a:off x="6840760"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9" name="Arrow: Pentagon 18">
            <a:extLst>
              <a:ext uri="{FF2B5EF4-FFF2-40B4-BE49-F238E27FC236}">
                <a16:creationId xmlns:a16="http://schemas.microsoft.com/office/drawing/2014/main" id="{FAEDC8B0-1166-A1E1-8626-77936CB4B6DE}"/>
              </a:ext>
            </a:extLst>
          </p:cNvPr>
          <p:cNvSpPr/>
          <p:nvPr/>
        </p:nvSpPr>
        <p:spPr>
          <a:xfrm>
            <a:off x="6825039" y="1806362"/>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20" name="Arrow: Pentagon 19">
            <a:extLst>
              <a:ext uri="{FF2B5EF4-FFF2-40B4-BE49-F238E27FC236}">
                <a16:creationId xmlns:a16="http://schemas.microsoft.com/office/drawing/2014/main" id="{3F8A8BAC-383F-0C7C-18A6-88922838DDF4}"/>
              </a:ext>
            </a:extLst>
          </p:cNvPr>
          <p:cNvSpPr/>
          <p:nvPr/>
        </p:nvSpPr>
        <p:spPr>
          <a:xfrm>
            <a:off x="6825039" y="2852888"/>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21" name="Arrow: Pentagon 20">
            <a:extLst>
              <a:ext uri="{FF2B5EF4-FFF2-40B4-BE49-F238E27FC236}">
                <a16:creationId xmlns:a16="http://schemas.microsoft.com/office/drawing/2014/main" id="{E0E10358-B205-3A5B-8B06-83010218733A}"/>
              </a:ext>
            </a:extLst>
          </p:cNvPr>
          <p:cNvSpPr/>
          <p:nvPr/>
        </p:nvSpPr>
        <p:spPr>
          <a:xfrm>
            <a:off x="6825039" y="3899414"/>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22" name="Arrow: Pentagon 21">
            <a:extLst>
              <a:ext uri="{FF2B5EF4-FFF2-40B4-BE49-F238E27FC236}">
                <a16:creationId xmlns:a16="http://schemas.microsoft.com/office/drawing/2014/main" id="{53461E58-5860-44EA-9E70-804031FF2EE2}"/>
              </a:ext>
            </a:extLst>
          </p:cNvPr>
          <p:cNvSpPr/>
          <p:nvPr/>
        </p:nvSpPr>
        <p:spPr>
          <a:xfrm>
            <a:off x="6825039" y="4945940"/>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Training and Expertise</a:t>
            </a:r>
          </a:p>
        </p:txBody>
      </p:sp>
      <p:sp>
        <p:nvSpPr>
          <p:cNvPr id="28" name="Flowchart: Connector 27">
            <a:extLst>
              <a:ext uri="{FF2B5EF4-FFF2-40B4-BE49-F238E27FC236}">
                <a16:creationId xmlns:a16="http://schemas.microsoft.com/office/drawing/2014/main" id="{2EC36D85-1D20-2B17-A83C-0442D415944F}"/>
              </a:ext>
            </a:extLst>
          </p:cNvPr>
          <p:cNvSpPr/>
          <p:nvPr/>
        </p:nvSpPr>
        <p:spPr>
          <a:xfrm>
            <a:off x="724817"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9" name="Flowchart: Connector 28">
            <a:extLst>
              <a:ext uri="{FF2B5EF4-FFF2-40B4-BE49-F238E27FC236}">
                <a16:creationId xmlns:a16="http://schemas.microsoft.com/office/drawing/2014/main" id="{7A30D3CD-EB3C-56FD-45A2-2C84D08BA35E}"/>
              </a:ext>
            </a:extLst>
          </p:cNvPr>
          <p:cNvSpPr/>
          <p:nvPr/>
        </p:nvSpPr>
        <p:spPr>
          <a:xfrm>
            <a:off x="724817"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0" name="Flowchart: Connector 29">
            <a:extLst>
              <a:ext uri="{FF2B5EF4-FFF2-40B4-BE49-F238E27FC236}">
                <a16:creationId xmlns:a16="http://schemas.microsoft.com/office/drawing/2014/main" id="{C837400C-7A5A-2DE0-609E-03BC1F7F750D}"/>
              </a:ext>
            </a:extLst>
          </p:cNvPr>
          <p:cNvSpPr/>
          <p:nvPr/>
        </p:nvSpPr>
        <p:spPr>
          <a:xfrm>
            <a:off x="724817"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1" name="Flowchart: Connector 30">
            <a:extLst>
              <a:ext uri="{FF2B5EF4-FFF2-40B4-BE49-F238E27FC236}">
                <a16:creationId xmlns:a16="http://schemas.microsoft.com/office/drawing/2014/main" id="{C59C4933-9A31-FA99-97A1-066AC1B3ECA7}"/>
              </a:ext>
            </a:extLst>
          </p:cNvPr>
          <p:cNvSpPr/>
          <p:nvPr/>
        </p:nvSpPr>
        <p:spPr>
          <a:xfrm>
            <a:off x="724817"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6" name="Flowchart: Connector 35">
            <a:extLst>
              <a:ext uri="{FF2B5EF4-FFF2-40B4-BE49-F238E27FC236}">
                <a16:creationId xmlns:a16="http://schemas.microsoft.com/office/drawing/2014/main" id="{629E28AD-2FFB-DBF9-FDDC-7D8ADBB03D7C}"/>
              </a:ext>
            </a:extLst>
          </p:cNvPr>
          <p:cNvSpPr/>
          <p:nvPr/>
        </p:nvSpPr>
        <p:spPr>
          <a:xfrm>
            <a:off x="7001105"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7" name="Flowchart: Connector 36">
            <a:extLst>
              <a:ext uri="{FF2B5EF4-FFF2-40B4-BE49-F238E27FC236}">
                <a16:creationId xmlns:a16="http://schemas.microsoft.com/office/drawing/2014/main" id="{139C2E27-C008-3AD9-1C3D-E45CC290FE9F}"/>
              </a:ext>
            </a:extLst>
          </p:cNvPr>
          <p:cNvSpPr/>
          <p:nvPr/>
        </p:nvSpPr>
        <p:spPr>
          <a:xfrm>
            <a:off x="7001105"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8" name="Flowchart: Connector 37">
            <a:extLst>
              <a:ext uri="{FF2B5EF4-FFF2-40B4-BE49-F238E27FC236}">
                <a16:creationId xmlns:a16="http://schemas.microsoft.com/office/drawing/2014/main" id="{25DF3A22-674F-57D0-23C6-1DEAFCE3DD4C}"/>
              </a:ext>
            </a:extLst>
          </p:cNvPr>
          <p:cNvSpPr/>
          <p:nvPr/>
        </p:nvSpPr>
        <p:spPr>
          <a:xfrm>
            <a:off x="7001105"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9" name="Flowchart: Connector 38">
            <a:extLst>
              <a:ext uri="{FF2B5EF4-FFF2-40B4-BE49-F238E27FC236}">
                <a16:creationId xmlns:a16="http://schemas.microsoft.com/office/drawing/2014/main" id="{10B543E3-A3E8-0D50-649D-E2F024DB3EBF}"/>
              </a:ext>
            </a:extLst>
          </p:cNvPr>
          <p:cNvSpPr/>
          <p:nvPr/>
        </p:nvSpPr>
        <p:spPr>
          <a:xfrm>
            <a:off x="7001105"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1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5b: Segregating Waste into Biodegradable and Non-Biodegradable</a:t>
            </a:r>
          </a:p>
        </p:txBody>
      </p:sp>
      <p:sp>
        <p:nvSpPr>
          <p:cNvPr id="9" name="TextBox 8">
            <a:extLst>
              <a:ext uri="{FF2B5EF4-FFF2-40B4-BE49-F238E27FC236}">
                <a16:creationId xmlns:a16="http://schemas.microsoft.com/office/drawing/2014/main" id="{D6BF8510-EEBA-871C-B9D1-2A7E529437C3}"/>
              </a:ext>
            </a:extLst>
          </p:cNvPr>
          <p:cNvSpPr txBox="1"/>
          <p:nvPr/>
        </p:nvSpPr>
        <p:spPr>
          <a:xfrm>
            <a:off x="6230471" y="4439105"/>
            <a:ext cx="5961529" cy="1894749"/>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machine learning and artificial intelligence to analyze the captured data, identify material types, and classify waste accurately.</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Mechanisms:- </a:t>
            </a:r>
            <a:r>
              <a:rPr lang="en-IN" sz="1600" dirty="0">
                <a:latin typeface="Times New Roman" panose="02020603050405020304" pitchFamily="18" charset="0"/>
                <a:cs typeface="Times New Roman" panose="02020603050405020304" pitchFamily="18" charset="0"/>
              </a:rPr>
              <a:t>It include air jets , Mechanical Arms and Diverters, which can be used to sort or divert the waste.</a:t>
            </a: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258481"/>
            <a:ext cx="5961527" cy="2264081"/>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Conveyor Belt System:- </a:t>
            </a:r>
            <a:r>
              <a:rPr lang="en-IN" sz="1600" dirty="0">
                <a:latin typeface="Times New Roman" panose="02020603050405020304" pitchFamily="18" charset="0"/>
                <a:cs typeface="Times New Roman" panose="02020603050405020304" pitchFamily="18" charset="0"/>
              </a:rPr>
              <a:t>Use the conveyor belt on which the waste material flow.</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High-Resolution Cameras and Sensors:- </a:t>
            </a:r>
            <a:r>
              <a:rPr lang="en-IN" sz="1600" dirty="0">
                <a:latin typeface="Times New Roman" panose="02020603050405020304" pitchFamily="18" charset="0"/>
                <a:cs typeface="Times New Roman" panose="02020603050405020304" pitchFamily="18" charset="0"/>
              </a:rPr>
              <a:t>It </a:t>
            </a:r>
            <a:r>
              <a:rPr lang="en-US" sz="1600" dirty="0">
                <a:latin typeface="Times New Roman" panose="02020603050405020304" pitchFamily="18" charset="0"/>
                <a:cs typeface="Times New Roman" panose="02020603050405020304" pitchFamily="18" charset="0"/>
              </a:rPr>
              <a:t>Can include visible light cameras, near-infrared (NIR) sensors, ultraviolet (UV) sensors, and hyperspectral imaging systems. This helps to detect various optical properties such as color, shape, size, and material composition.</a:t>
            </a:r>
            <a:endParaRPr lang="en-IN"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0BD179-E1AE-2E0D-8607-8233EB6C3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704" y="783956"/>
            <a:ext cx="4874547" cy="3541338"/>
          </a:xfrm>
          <a:prstGeom prst="rect">
            <a:avLst/>
          </a:prstGeom>
        </p:spPr>
      </p:pic>
      <p:grpSp>
        <p:nvGrpSpPr>
          <p:cNvPr id="6" name="Group 5">
            <a:extLst>
              <a:ext uri="{FF2B5EF4-FFF2-40B4-BE49-F238E27FC236}">
                <a16:creationId xmlns:a16="http://schemas.microsoft.com/office/drawing/2014/main" id="{603BFD72-83B8-85D3-8483-E7290F1A7A18}"/>
              </a:ext>
            </a:extLst>
          </p:cNvPr>
          <p:cNvGrpSpPr/>
          <p:nvPr/>
        </p:nvGrpSpPr>
        <p:grpSpPr>
          <a:xfrm>
            <a:off x="278296" y="1530626"/>
            <a:ext cx="5471001" cy="2594113"/>
            <a:chOff x="278296" y="1530626"/>
            <a:chExt cx="5471001" cy="2594113"/>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4874547" cy="1883345"/>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Optical sorting is a high-tech method of sorting waste materials using advanced sensors, cameras, and software algorithms. It relies on the optical properties of materials to identify and separate different types of waste, such as biodegradable and non-biodegradable items.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(b) Optical Sorting</a:t>
              </a:r>
            </a:p>
          </p:txBody>
        </p:sp>
        <p:sp>
          <p:nvSpPr>
            <p:cNvPr id="4" name="Rectangle: Rounded Corners 3">
              <a:extLst>
                <a:ext uri="{FF2B5EF4-FFF2-40B4-BE49-F238E27FC236}">
                  <a16:creationId xmlns:a16="http://schemas.microsoft.com/office/drawing/2014/main" id="{B366D20E-F7FB-6239-74F6-F80B6E79A6D2}"/>
                </a:ext>
              </a:extLst>
            </p:cNvPr>
            <p:cNvSpPr/>
            <p:nvPr/>
          </p:nvSpPr>
          <p:spPr>
            <a:xfrm>
              <a:off x="278296" y="1530626"/>
              <a:ext cx="5471001" cy="2594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4513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0DFF8E2E-17F2-3574-3DB0-01EF3B3BE50F}"/>
              </a:ext>
            </a:extLst>
          </p:cNvPr>
          <p:cNvSpPr/>
          <p:nvPr/>
        </p:nvSpPr>
        <p:spPr>
          <a:xfrm>
            <a:off x="550149" y="149493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High Accuracy</a:t>
            </a:r>
          </a:p>
        </p:txBody>
      </p:sp>
      <p:sp>
        <p:nvSpPr>
          <p:cNvPr id="8" name="Rectangle: Rounded Corners 7">
            <a:extLst>
              <a:ext uri="{FF2B5EF4-FFF2-40B4-BE49-F238E27FC236}">
                <a16:creationId xmlns:a16="http://schemas.microsoft.com/office/drawing/2014/main" id="{72A13CDC-16FF-B679-D1E6-40C8CFB9442E}"/>
              </a:ext>
            </a:extLst>
          </p:cNvPr>
          <p:cNvSpPr/>
          <p:nvPr/>
        </p:nvSpPr>
        <p:spPr>
          <a:xfrm>
            <a:off x="575732" y="169372"/>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CC25433-1705-3B0F-4E2F-67DF1892E02E}"/>
              </a:ext>
            </a:extLst>
          </p:cNvPr>
          <p:cNvSpPr/>
          <p:nvPr/>
        </p:nvSpPr>
        <p:spPr>
          <a:xfrm>
            <a:off x="550149" y="254146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Efficiency</a:t>
            </a:r>
          </a:p>
        </p:txBody>
      </p:sp>
      <p:sp>
        <p:nvSpPr>
          <p:cNvPr id="10" name="Arrow: Pentagon 9">
            <a:extLst>
              <a:ext uri="{FF2B5EF4-FFF2-40B4-BE49-F238E27FC236}">
                <a16:creationId xmlns:a16="http://schemas.microsoft.com/office/drawing/2014/main" id="{2E4FF700-ED56-6CC3-1233-AF1E8A5B6E46}"/>
              </a:ext>
            </a:extLst>
          </p:cNvPr>
          <p:cNvSpPr/>
          <p:nvPr/>
        </p:nvSpPr>
        <p:spPr>
          <a:xfrm>
            <a:off x="550149" y="358798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Versatility</a:t>
            </a:r>
          </a:p>
        </p:txBody>
      </p:sp>
      <p:sp>
        <p:nvSpPr>
          <p:cNvPr id="11" name="Arrow: Pentagon 10">
            <a:extLst>
              <a:ext uri="{FF2B5EF4-FFF2-40B4-BE49-F238E27FC236}">
                <a16:creationId xmlns:a16="http://schemas.microsoft.com/office/drawing/2014/main" id="{684AFA8D-4EA5-1313-EEF3-A2AF3B60250C}"/>
              </a:ext>
            </a:extLst>
          </p:cNvPr>
          <p:cNvSpPr/>
          <p:nvPr/>
        </p:nvSpPr>
        <p:spPr>
          <a:xfrm>
            <a:off x="550149" y="463451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Non-Contact Method</a:t>
            </a:r>
          </a:p>
        </p:txBody>
      </p:sp>
      <p:sp>
        <p:nvSpPr>
          <p:cNvPr id="12" name="Rectangle: Rounded Corners 11">
            <a:extLst>
              <a:ext uri="{FF2B5EF4-FFF2-40B4-BE49-F238E27FC236}">
                <a16:creationId xmlns:a16="http://schemas.microsoft.com/office/drawing/2014/main" id="{582EEDF5-EDD9-F3E8-8A94-09110A7F4517}"/>
              </a:ext>
            </a:extLst>
          </p:cNvPr>
          <p:cNvSpPr/>
          <p:nvPr/>
        </p:nvSpPr>
        <p:spPr>
          <a:xfrm>
            <a:off x="6840760" y="189253"/>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A733E0B4-5B94-2B47-33B4-E0EB63724571}"/>
              </a:ext>
            </a:extLst>
          </p:cNvPr>
          <p:cNvSpPr/>
          <p:nvPr/>
        </p:nvSpPr>
        <p:spPr>
          <a:xfrm>
            <a:off x="6825039" y="151813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EDFBC252-C1B4-03A4-D824-03CAB6996F33}"/>
              </a:ext>
            </a:extLst>
          </p:cNvPr>
          <p:cNvSpPr/>
          <p:nvPr/>
        </p:nvSpPr>
        <p:spPr>
          <a:xfrm>
            <a:off x="6825039" y="256465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15" name="Arrow: Pentagon 14">
            <a:extLst>
              <a:ext uri="{FF2B5EF4-FFF2-40B4-BE49-F238E27FC236}">
                <a16:creationId xmlns:a16="http://schemas.microsoft.com/office/drawing/2014/main" id="{02C62C5F-9FEC-7A7D-FA84-67324AA50BC1}"/>
              </a:ext>
            </a:extLst>
          </p:cNvPr>
          <p:cNvSpPr/>
          <p:nvPr/>
        </p:nvSpPr>
        <p:spPr>
          <a:xfrm>
            <a:off x="6825039" y="361118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16" name="Arrow: Pentagon 15">
            <a:extLst>
              <a:ext uri="{FF2B5EF4-FFF2-40B4-BE49-F238E27FC236}">
                <a16:creationId xmlns:a16="http://schemas.microsoft.com/office/drawing/2014/main" id="{7C5A9274-523A-4C5E-F173-06A929E5DEC9}"/>
              </a:ext>
            </a:extLst>
          </p:cNvPr>
          <p:cNvSpPr/>
          <p:nvPr/>
        </p:nvSpPr>
        <p:spPr>
          <a:xfrm>
            <a:off x="6825039" y="465770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Complexity</a:t>
            </a:r>
          </a:p>
        </p:txBody>
      </p:sp>
      <p:sp>
        <p:nvSpPr>
          <p:cNvPr id="17" name="Flowchart: Connector 16">
            <a:extLst>
              <a:ext uri="{FF2B5EF4-FFF2-40B4-BE49-F238E27FC236}">
                <a16:creationId xmlns:a16="http://schemas.microsoft.com/office/drawing/2014/main" id="{57B4B60C-97A7-83FE-5FD6-F821F2F7AB64}"/>
              </a:ext>
            </a:extLst>
          </p:cNvPr>
          <p:cNvSpPr/>
          <p:nvPr/>
        </p:nvSpPr>
        <p:spPr>
          <a:xfrm>
            <a:off x="724817" y="159229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8" name="Flowchart: Connector 17">
            <a:extLst>
              <a:ext uri="{FF2B5EF4-FFF2-40B4-BE49-F238E27FC236}">
                <a16:creationId xmlns:a16="http://schemas.microsoft.com/office/drawing/2014/main" id="{8848B966-DE90-5083-D187-975F0C5AD8DB}"/>
              </a:ext>
            </a:extLst>
          </p:cNvPr>
          <p:cNvSpPr/>
          <p:nvPr/>
        </p:nvSpPr>
        <p:spPr>
          <a:xfrm>
            <a:off x="724817" y="263881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Flowchart: Connector 18">
            <a:extLst>
              <a:ext uri="{FF2B5EF4-FFF2-40B4-BE49-F238E27FC236}">
                <a16:creationId xmlns:a16="http://schemas.microsoft.com/office/drawing/2014/main" id="{DF0D8003-5585-376C-1CED-34809D705538}"/>
              </a:ext>
            </a:extLst>
          </p:cNvPr>
          <p:cNvSpPr/>
          <p:nvPr/>
        </p:nvSpPr>
        <p:spPr>
          <a:xfrm>
            <a:off x="724817" y="368534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0" name="Flowchart: Connector 19">
            <a:extLst>
              <a:ext uri="{FF2B5EF4-FFF2-40B4-BE49-F238E27FC236}">
                <a16:creationId xmlns:a16="http://schemas.microsoft.com/office/drawing/2014/main" id="{0228041C-FE3A-7FB3-332A-ACA9BC506899}"/>
              </a:ext>
            </a:extLst>
          </p:cNvPr>
          <p:cNvSpPr/>
          <p:nvPr/>
        </p:nvSpPr>
        <p:spPr>
          <a:xfrm>
            <a:off x="724817" y="473187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Flowchart: Connector 20">
            <a:extLst>
              <a:ext uri="{FF2B5EF4-FFF2-40B4-BE49-F238E27FC236}">
                <a16:creationId xmlns:a16="http://schemas.microsoft.com/office/drawing/2014/main" id="{FC81B737-6A61-240E-9866-37655388BB5F}"/>
              </a:ext>
            </a:extLst>
          </p:cNvPr>
          <p:cNvSpPr/>
          <p:nvPr/>
        </p:nvSpPr>
        <p:spPr>
          <a:xfrm>
            <a:off x="7001105" y="1612174"/>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2" name="Flowchart: Connector 21">
            <a:extLst>
              <a:ext uri="{FF2B5EF4-FFF2-40B4-BE49-F238E27FC236}">
                <a16:creationId xmlns:a16="http://schemas.microsoft.com/office/drawing/2014/main" id="{2FA67DEE-4FA8-4E5A-9191-E17F63DE8BB1}"/>
              </a:ext>
            </a:extLst>
          </p:cNvPr>
          <p:cNvSpPr/>
          <p:nvPr/>
        </p:nvSpPr>
        <p:spPr>
          <a:xfrm>
            <a:off x="7001105" y="2658700"/>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3" name="Flowchart: Connector 22">
            <a:extLst>
              <a:ext uri="{FF2B5EF4-FFF2-40B4-BE49-F238E27FC236}">
                <a16:creationId xmlns:a16="http://schemas.microsoft.com/office/drawing/2014/main" id="{D8B5B0DB-B8A1-4F7A-EE0F-EC77ADCDC641}"/>
              </a:ext>
            </a:extLst>
          </p:cNvPr>
          <p:cNvSpPr/>
          <p:nvPr/>
        </p:nvSpPr>
        <p:spPr>
          <a:xfrm>
            <a:off x="7001105" y="370522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4" name="Flowchart: Connector 23">
            <a:extLst>
              <a:ext uri="{FF2B5EF4-FFF2-40B4-BE49-F238E27FC236}">
                <a16:creationId xmlns:a16="http://schemas.microsoft.com/office/drawing/2014/main" id="{68474B84-F3D2-F2A4-1904-493AB2AFF706}"/>
              </a:ext>
            </a:extLst>
          </p:cNvPr>
          <p:cNvSpPr/>
          <p:nvPr/>
        </p:nvSpPr>
        <p:spPr>
          <a:xfrm>
            <a:off x="7001105" y="4751752"/>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7" name="Arrow: Pentagon 26">
            <a:extLst>
              <a:ext uri="{FF2B5EF4-FFF2-40B4-BE49-F238E27FC236}">
                <a16:creationId xmlns:a16="http://schemas.microsoft.com/office/drawing/2014/main" id="{D56152DE-60CD-73DA-1BFD-971C3FA6E41C}"/>
              </a:ext>
            </a:extLst>
          </p:cNvPr>
          <p:cNvSpPr/>
          <p:nvPr/>
        </p:nvSpPr>
        <p:spPr>
          <a:xfrm>
            <a:off x="550149" y="568103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Data Collection</a:t>
            </a:r>
          </a:p>
        </p:txBody>
      </p:sp>
      <p:sp>
        <p:nvSpPr>
          <p:cNvPr id="28" name="Flowchart: Connector 27">
            <a:extLst>
              <a:ext uri="{FF2B5EF4-FFF2-40B4-BE49-F238E27FC236}">
                <a16:creationId xmlns:a16="http://schemas.microsoft.com/office/drawing/2014/main" id="{46CDC319-FEF7-40B9-166D-23B0E2053072}"/>
              </a:ext>
            </a:extLst>
          </p:cNvPr>
          <p:cNvSpPr/>
          <p:nvPr/>
        </p:nvSpPr>
        <p:spPr>
          <a:xfrm>
            <a:off x="724817" y="571968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5.</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6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B186-6AB3-F4A9-B0BA-784D3066A72E}"/>
              </a:ext>
            </a:extLst>
          </p:cNvPr>
          <p:cNvSpPr>
            <a:spLocks noGrp="1"/>
          </p:cNvSpPr>
          <p:nvPr>
            <p:ph type="title"/>
          </p:nvPr>
        </p:nvSpPr>
        <p:spPr>
          <a:xfrm>
            <a:off x="148576" y="-244943"/>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6: Composting</a:t>
            </a:r>
          </a:p>
        </p:txBody>
      </p:sp>
      <p:sp>
        <p:nvSpPr>
          <p:cNvPr id="3" name="Content Placeholder 2">
            <a:extLst>
              <a:ext uri="{FF2B5EF4-FFF2-40B4-BE49-F238E27FC236}">
                <a16:creationId xmlns:a16="http://schemas.microsoft.com/office/drawing/2014/main" id="{246F6D4F-96FC-C9B1-5172-24D954738DE0}"/>
              </a:ext>
            </a:extLst>
          </p:cNvPr>
          <p:cNvSpPr>
            <a:spLocks noGrp="1"/>
          </p:cNvSpPr>
          <p:nvPr>
            <p:ph idx="1"/>
          </p:nvPr>
        </p:nvSpPr>
        <p:spPr>
          <a:xfrm>
            <a:off x="277784" y="997910"/>
            <a:ext cx="4748103" cy="3138707"/>
          </a:xfrm>
          <a:ln>
            <a:solidFill>
              <a:schemeClr val="tx1"/>
            </a:solidFill>
          </a:ln>
        </p:spPr>
        <p:style>
          <a:lnRef idx="1">
            <a:schemeClr val="accent6"/>
          </a:lnRef>
          <a:fillRef idx="2">
            <a:schemeClr val="accent6"/>
          </a:fillRef>
          <a:effectRef idx="1">
            <a:schemeClr val="accent6"/>
          </a:effectRef>
          <a:fontRef idx="minor">
            <a:schemeClr val="dk1"/>
          </a:fontRef>
        </p:style>
        <p:txBody>
          <a:bodyPr>
            <a:noAutofit/>
          </a:bodyPr>
          <a:lstStyle/>
          <a:p>
            <a:pPr marL="0" indent="0">
              <a:lnSpc>
                <a:spcPct val="150000"/>
              </a:lnSpc>
              <a:buNone/>
            </a:pPr>
            <a:r>
              <a:rPr lang="en-US" sz="1600" dirty="0">
                <a:latin typeface="Times New Roman" panose="02020603050405020304" pitchFamily="18" charset="0"/>
                <a:cs typeface="Times New Roman" panose="02020603050405020304" pitchFamily="18" charset="0"/>
              </a:rPr>
              <a:t>Composting is a great way to recycle organic waste and enrich your garden soil. Our</a:t>
            </a:r>
            <a:r>
              <a:rPr lang="en-IN" sz="1600" dirty="0">
                <a:latin typeface="Times New Roman" panose="02020603050405020304" pitchFamily="18" charset="0"/>
                <a:cs typeface="Times New Roman" panose="02020603050405020304" pitchFamily="18" charset="0"/>
              </a:rPr>
              <a:t> design is to turn food waste into ready-to-use compost. It typically takes less than </a:t>
            </a:r>
            <a:r>
              <a:rPr lang="en-IN" sz="1600" b="1" dirty="0">
                <a:latin typeface="Times New Roman" panose="02020603050405020304" pitchFamily="18" charset="0"/>
                <a:cs typeface="Times New Roman" panose="02020603050405020304" pitchFamily="18" charset="0"/>
              </a:rPr>
              <a:t>24 hours </a:t>
            </a:r>
            <a:r>
              <a:rPr lang="en-IN" sz="1600" dirty="0">
                <a:latin typeface="Times New Roman" panose="02020603050405020304" pitchFamily="18" charset="0"/>
                <a:cs typeface="Times New Roman" panose="02020603050405020304" pitchFamily="18" charset="0"/>
              </a:rPr>
              <a:t>to process food scraps into homemade fertilizer. This device uses a combination of mechanical grinding and an additive to accelerate the decomposition process, making it much faster than traditional composting methods.</a:t>
            </a:r>
          </a:p>
          <a:p>
            <a:pPr marL="0" indent="0">
              <a:lnSpc>
                <a:spcPct val="150000"/>
              </a:lnSpc>
              <a:buNone/>
            </a:pPr>
            <a:endParaRPr lang="en-US" sz="1600" dirty="0">
              <a:latin typeface="Times New Roman" panose="02020603050405020304" pitchFamily="18" charset="0"/>
              <a:cs typeface="Times New Roman" panose="02020603050405020304" pitchFamily="18" charset="0"/>
            </a:endParaRPr>
          </a:p>
        </p:txBody>
      </p:sp>
      <p:sp>
        <p:nvSpPr>
          <p:cNvPr id="7" name="AutoShape 2">
            <a:extLst>
              <a:ext uri="{FF2B5EF4-FFF2-40B4-BE49-F238E27FC236}">
                <a16:creationId xmlns:a16="http://schemas.microsoft.com/office/drawing/2014/main" id="{FBACC147-E9D6-5CDA-BB9D-2EF5603367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146A8136-CD33-5945-D1CC-41F3730F7C04}"/>
              </a:ext>
            </a:extLst>
          </p:cNvPr>
          <p:cNvPicPr>
            <a:picLocks noChangeAspect="1"/>
          </p:cNvPicPr>
          <p:nvPr/>
        </p:nvPicPr>
        <p:blipFill>
          <a:blip r:embed="rId2"/>
          <a:stretch>
            <a:fillRect/>
          </a:stretch>
        </p:blipFill>
        <p:spPr>
          <a:xfrm>
            <a:off x="4684740" y="2221684"/>
            <a:ext cx="3447266" cy="2719431"/>
          </a:xfrm>
          <a:prstGeom prst="flowChartConnector">
            <a:avLst/>
          </a:prstGeom>
        </p:spPr>
      </p:pic>
      <p:sp>
        <p:nvSpPr>
          <p:cNvPr id="4" name="TextBox 3">
            <a:extLst>
              <a:ext uri="{FF2B5EF4-FFF2-40B4-BE49-F238E27FC236}">
                <a16:creationId xmlns:a16="http://schemas.microsoft.com/office/drawing/2014/main" id="{6197B654-3342-5D03-9438-A3B8B944A441}"/>
              </a:ext>
            </a:extLst>
          </p:cNvPr>
          <p:cNvSpPr txBox="1"/>
          <p:nvPr/>
        </p:nvSpPr>
        <p:spPr>
          <a:xfrm>
            <a:off x="7790858" y="3178250"/>
            <a:ext cx="3994149" cy="3274614"/>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indent="0">
              <a:lnSpc>
                <a:spcPct val="150000"/>
              </a:lnSpc>
              <a:buNone/>
            </a:pPr>
            <a:r>
              <a:rPr lang="en-IN" sz="2000" b="1" dirty="0">
                <a:latin typeface="Times New Roman" panose="02020603050405020304" pitchFamily="18" charset="0"/>
                <a:cs typeface="Times New Roman" panose="02020603050405020304" pitchFamily="18" charset="0"/>
              </a:rPr>
              <a:t>Process:</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1</a:t>
            </a:r>
            <a:r>
              <a:rPr lang="en-IN" sz="2000" dirty="0">
                <a:latin typeface="Times New Roman" panose="02020603050405020304" pitchFamily="18" charset="0"/>
                <a:cs typeface="Times New Roman" panose="02020603050405020304" pitchFamily="18" charset="0"/>
              </a:rPr>
              <a:t>: Loading Waste.</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2</a:t>
            </a:r>
            <a:r>
              <a:rPr lang="en-IN" sz="2000" dirty="0">
                <a:latin typeface="Times New Roman" panose="02020603050405020304" pitchFamily="18" charset="0"/>
                <a:cs typeface="Times New Roman" panose="02020603050405020304" pitchFamily="18" charset="0"/>
              </a:rPr>
              <a:t>: Adding Additives.</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3</a:t>
            </a:r>
            <a:r>
              <a:rPr lang="en-IN" sz="2000" dirty="0">
                <a:latin typeface="Times New Roman" panose="02020603050405020304" pitchFamily="18" charset="0"/>
                <a:cs typeface="Times New Roman" panose="02020603050405020304" pitchFamily="18" charset="0"/>
              </a:rPr>
              <a:t>: Grinding and Mixing.</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4</a:t>
            </a:r>
            <a:r>
              <a:rPr lang="en-IN" sz="2000" dirty="0">
                <a:latin typeface="Times New Roman" panose="02020603050405020304" pitchFamily="18" charset="0"/>
                <a:cs typeface="Times New Roman" panose="02020603050405020304" pitchFamily="18" charset="0"/>
              </a:rPr>
              <a:t>: Aeration.</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5</a:t>
            </a:r>
            <a:r>
              <a:rPr lang="en-IN" sz="2000" dirty="0">
                <a:latin typeface="Times New Roman" panose="02020603050405020304" pitchFamily="18" charset="0"/>
                <a:cs typeface="Times New Roman" panose="02020603050405020304" pitchFamily="18" charset="0"/>
              </a:rPr>
              <a:t>: Processing Time.</a:t>
            </a:r>
          </a:p>
          <a:p>
            <a:pPr marL="0" indent="0">
              <a:lnSpc>
                <a:spcPct val="150000"/>
              </a:lnSpc>
              <a:buNone/>
            </a:pPr>
            <a:r>
              <a:rPr lang="en-IN" sz="2000" b="1" dirty="0">
                <a:latin typeface="Times New Roman" panose="02020603050405020304" pitchFamily="18" charset="0"/>
                <a:cs typeface="Times New Roman" panose="02020603050405020304" pitchFamily="18" charset="0"/>
              </a:rPr>
              <a:t>Step 6</a:t>
            </a:r>
            <a:r>
              <a:rPr lang="en-IN" sz="2000" dirty="0">
                <a:latin typeface="Times New Roman" panose="02020603050405020304" pitchFamily="18" charset="0"/>
                <a:cs typeface="Times New Roman" panose="02020603050405020304" pitchFamily="18" charset="0"/>
              </a:rPr>
              <a:t>: Compost Collection.</a:t>
            </a:r>
            <a:endParaRPr lang="en-IN" sz="2000" dirty="0"/>
          </a:p>
        </p:txBody>
      </p:sp>
    </p:spTree>
    <p:extLst>
      <p:ext uri="{BB962C8B-B14F-4D97-AF65-F5344CB8AC3E}">
        <p14:creationId xmlns:p14="http://schemas.microsoft.com/office/powerpoint/2010/main" val="81112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6471CE-FA2B-A0B2-CB71-AFF390FC7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119" y="2101174"/>
            <a:ext cx="10982527" cy="3589507"/>
          </a:xfrm>
        </p:spPr>
      </p:pic>
      <p:sp>
        <p:nvSpPr>
          <p:cNvPr id="14" name="Rectangle: Rounded Corners 13">
            <a:extLst>
              <a:ext uri="{FF2B5EF4-FFF2-40B4-BE49-F238E27FC236}">
                <a16:creationId xmlns:a16="http://schemas.microsoft.com/office/drawing/2014/main" id="{1393506A-62C9-EA37-079A-C52DEBBB759B}"/>
              </a:ext>
            </a:extLst>
          </p:cNvPr>
          <p:cNvSpPr/>
          <p:nvPr/>
        </p:nvSpPr>
        <p:spPr>
          <a:xfrm>
            <a:off x="88483" y="1865782"/>
            <a:ext cx="1352145" cy="3501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Waste Input</a:t>
            </a:r>
          </a:p>
        </p:txBody>
      </p:sp>
      <p:sp>
        <p:nvSpPr>
          <p:cNvPr id="2" name="Title 1">
            <a:extLst>
              <a:ext uri="{FF2B5EF4-FFF2-40B4-BE49-F238E27FC236}">
                <a16:creationId xmlns:a16="http://schemas.microsoft.com/office/drawing/2014/main" id="{63356E1C-BEC8-50A2-1BAF-9834A3206FA8}"/>
              </a:ext>
            </a:extLst>
          </p:cNvPr>
          <p:cNvSpPr>
            <a:spLocks noGrp="1"/>
          </p:cNvSpPr>
          <p:nvPr>
            <p:ph type="title"/>
          </p:nvPr>
        </p:nvSpPr>
        <p:spPr>
          <a:xfrm>
            <a:off x="979791" y="-217562"/>
            <a:ext cx="10515600" cy="1325563"/>
          </a:xfrm>
        </p:spPr>
        <p:txBody>
          <a:bodyPr>
            <a:normAutofit/>
          </a:bodyPr>
          <a:lstStyle/>
          <a:p>
            <a:pPr algn="ctr"/>
            <a:r>
              <a:rPr lang="en-IN" sz="3600" dirty="0">
                <a:latin typeface="Times New Roman" panose="02020603050405020304" pitchFamily="18" charset="0"/>
                <a:cs typeface="Times New Roman" panose="02020603050405020304" pitchFamily="18" charset="0"/>
              </a:rPr>
              <a:t>System Design</a:t>
            </a:r>
          </a:p>
        </p:txBody>
      </p:sp>
      <p:cxnSp>
        <p:nvCxnSpPr>
          <p:cNvPr id="13" name="Connector: Elbow 12">
            <a:extLst>
              <a:ext uri="{FF2B5EF4-FFF2-40B4-BE49-F238E27FC236}">
                <a16:creationId xmlns:a16="http://schemas.microsoft.com/office/drawing/2014/main" id="{7F5F3D00-DF25-B8C1-8715-5ACE3E85CE4E}"/>
              </a:ext>
            </a:extLst>
          </p:cNvPr>
          <p:cNvCxnSpPr>
            <a:cxnSpLocks/>
            <a:stCxn id="14" idx="2"/>
          </p:cNvCxnSpPr>
          <p:nvPr/>
        </p:nvCxnSpPr>
        <p:spPr>
          <a:xfrm rot="16200000" flipH="1">
            <a:off x="327267" y="2653266"/>
            <a:ext cx="1089813" cy="215235"/>
          </a:xfrm>
          <a:prstGeom prst="bentConnector3">
            <a:avLst>
              <a:gd name="adj1" fmla="val 1005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AA82FB99-7C10-CFFD-76C7-EC0E562AD7B2}"/>
              </a:ext>
            </a:extLst>
          </p:cNvPr>
          <p:cNvSpPr/>
          <p:nvPr/>
        </p:nvSpPr>
        <p:spPr>
          <a:xfrm>
            <a:off x="9720" y="6241893"/>
            <a:ext cx="1605064" cy="3693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Waste Collector</a:t>
            </a:r>
          </a:p>
        </p:txBody>
      </p:sp>
      <p:sp>
        <p:nvSpPr>
          <p:cNvPr id="22" name="Rectangle: Rounded Corners 21">
            <a:extLst>
              <a:ext uri="{FF2B5EF4-FFF2-40B4-BE49-F238E27FC236}">
                <a16:creationId xmlns:a16="http://schemas.microsoft.com/office/drawing/2014/main" id="{0AAF2E11-EBA6-D560-A421-4DEFE07F1BC3}"/>
              </a:ext>
            </a:extLst>
          </p:cNvPr>
          <p:cNvSpPr/>
          <p:nvPr/>
        </p:nvSpPr>
        <p:spPr>
          <a:xfrm>
            <a:off x="880344" y="1375624"/>
            <a:ext cx="1468881" cy="37877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Robotic Arm</a:t>
            </a:r>
          </a:p>
        </p:txBody>
      </p:sp>
      <p:sp>
        <p:nvSpPr>
          <p:cNvPr id="27" name="Rectangle: Rounded Corners 26">
            <a:extLst>
              <a:ext uri="{FF2B5EF4-FFF2-40B4-BE49-F238E27FC236}">
                <a16:creationId xmlns:a16="http://schemas.microsoft.com/office/drawing/2014/main" id="{D4905362-D80B-181E-096B-229B61989647}"/>
              </a:ext>
            </a:extLst>
          </p:cNvPr>
          <p:cNvSpPr/>
          <p:nvPr/>
        </p:nvSpPr>
        <p:spPr>
          <a:xfrm>
            <a:off x="1211096" y="5836597"/>
            <a:ext cx="1575881" cy="3467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Conveyor Belt</a:t>
            </a:r>
          </a:p>
        </p:txBody>
      </p:sp>
      <p:cxnSp>
        <p:nvCxnSpPr>
          <p:cNvPr id="30" name="Straight Arrow Connector 29">
            <a:extLst>
              <a:ext uri="{FF2B5EF4-FFF2-40B4-BE49-F238E27FC236}">
                <a16:creationId xmlns:a16="http://schemas.microsoft.com/office/drawing/2014/main" id="{14F583E6-D408-6DA4-BCB4-1668CCE5A389}"/>
              </a:ext>
            </a:extLst>
          </p:cNvPr>
          <p:cNvCxnSpPr>
            <a:cxnSpLocks/>
            <a:stCxn id="27" idx="0"/>
          </p:cNvCxnSpPr>
          <p:nvPr/>
        </p:nvCxnSpPr>
        <p:spPr>
          <a:xfrm flipV="1">
            <a:off x="1999037" y="3978613"/>
            <a:ext cx="43771" cy="1857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A7EA2AF-EF15-8AC6-5E1E-253D504CEA3F}"/>
              </a:ext>
            </a:extLst>
          </p:cNvPr>
          <p:cNvSpPr/>
          <p:nvPr/>
        </p:nvSpPr>
        <p:spPr>
          <a:xfrm>
            <a:off x="2962072" y="627433"/>
            <a:ext cx="1663425" cy="5350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Disentangling Chamber</a:t>
            </a:r>
          </a:p>
        </p:txBody>
      </p:sp>
      <p:sp>
        <p:nvSpPr>
          <p:cNvPr id="36" name="Rectangle: Rounded Corners 35">
            <a:extLst>
              <a:ext uri="{FF2B5EF4-FFF2-40B4-BE49-F238E27FC236}">
                <a16:creationId xmlns:a16="http://schemas.microsoft.com/office/drawing/2014/main" id="{1BC3DDED-44EB-AED6-61C0-A48D573DF0D5}"/>
              </a:ext>
            </a:extLst>
          </p:cNvPr>
          <p:cNvSpPr/>
          <p:nvPr/>
        </p:nvSpPr>
        <p:spPr>
          <a:xfrm>
            <a:off x="2530614" y="1454773"/>
            <a:ext cx="965462" cy="5350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Infrared Scanner</a:t>
            </a:r>
          </a:p>
        </p:txBody>
      </p:sp>
      <p:sp>
        <p:nvSpPr>
          <p:cNvPr id="51" name="Rectangle: Rounded Corners 50">
            <a:extLst>
              <a:ext uri="{FF2B5EF4-FFF2-40B4-BE49-F238E27FC236}">
                <a16:creationId xmlns:a16="http://schemas.microsoft.com/office/drawing/2014/main" id="{D9342675-2388-FAC9-AC33-F890B36F2281}"/>
              </a:ext>
            </a:extLst>
          </p:cNvPr>
          <p:cNvSpPr/>
          <p:nvPr/>
        </p:nvSpPr>
        <p:spPr>
          <a:xfrm>
            <a:off x="2519093" y="6344466"/>
            <a:ext cx="1245138" cy="4358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Cutters</a:t>
            </a:r>
          </a:p>
        </p:txBody>
      </p:sp>
      <p:cxnSp>
        <p:nvCxnSpPr>
          <p:cNvPr id="58" name="Straight Arrow Connector 57">
            <a:extLst>
              <a:ext uri="{FF2B5EF4-FFF2-40B4-BE49-F238E27FC236}">
                <a16:creationId xmlns:a16="http://schemas.microsoft.com/office/drawing/2014/main" id="{18DA987F-1AD3-E9FC-77BA-526AC29B4321}"/>
              </a:ext>
            </a:extLst>
          </p:cNvPr>
          <p:cNvCxnSpPr>
            <a:cxnSpLocks/>
            <a:stCxn id="51" idx="0"/>
          </p:cNvCxnSpPr>
          <p:nvPr/>
        </p:nvCxnSpPr>
        <p:spPr>
          <a:xfrm flipH="1" flipV="1">
            <a:off x="2842909" y="3978613"/>
            <a:ext cx="298753" cy="2365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04E1FF-B477-7620-E6C3-8FF0A0DA3C65}"/>
              </a:ext>
            </a:extLst>
          </p:cNvPr>
          <p:cNvCxnSpPr>
            <a:cxnSpLocks/>
            <a:stCxn id="51" idx="0"/>
          </p:cNvCxnSpPr>
          <p:nvPr/>
        </p:nvCxnSpPr>
        <p:spPr>
          <a:xfrm flipV="1">
            <a:off x="3141662" y="3978613"/>
            <a:ext cx="233836" cy="2365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86D202B-B5E3-7B61-DE7F-593E6BB68641}"/>
              </a:ext>
            </a:extLst>
          </p:cNvPr>
          <p:cNvCxnSpPr>
            <a:cxnSpLocks/>
            <a:stCxn id="51" idx="0"/>
          </p:cNvCxnSpPr>
          <p:nvPr/>
        </p:nvCxnSpPr>
        <p:spPr>
          <a:xfrm flipH="1" flipV="1">
            <a:off x="2636197" y="3647872"/>
            <a:ext cx="505465" cy="26965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34F5BE2A-9F36-AE11-2247-3459120C0AD8}"/>
              </a:ext>
            </a:extLst>
          </p:cNvPr>
          <p:cNvSpPr/>
          <p:nvPr/>
        </p:nvSpPr>
        <p:spPr>
          <a:xfrm>
            <a:off x="4032434" y="1355010"/>
            <a:ext cx="1439691" cy="5157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Magnetic Axle</a:t>
            </a:r>
          </a:p>
        </p:txBody>
      </p:sp>
      <p:sp>
        <p:nvSpPr>
          <p:cNvPr id="67" name="Rectangle: Rounded Corners 66">
            <a:extLst>
              <a:ext uri="{FF2B5EF4-FFF2-40B4-BE49-F238E27FC236}">
                <a16:creationId xmlns:a16="http://schemas.microsoft.com/office/drawing/2014/main" id="{A2CBC355-4571-80BD-A1D0-56BDF669D517}"/>
              </a:ext>
            </a:extLst>
          </p:cNvPr>
          <p:cNvSpPr/>
          <p:nvPr/>
        </p:nvSpPr>
        <p:spPr>
          <a:xfrm>
            <a:off x="3795021" y="5900063"/>
            <a:ext cx="1619649" cy="58761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Magnetic Waste Collector</a:t>
            </a:r>
          </a:p>
        </p:txBody>
      </p:sp>
      <p:cxnSp>
        <p:nvCxnSpPr>
          <p:cNvPr id="70" name="Straight Arrow Connector 69">
            <a:extLst>
              <a:ext uri="{FF2B5EF4-FFF2-40B4-BE49-F238E27FC236}">
                <a16:creationId xmlns:a16="http://schemas.microsoft.com/office/drawing/2014/main" id="{40E5A41B-39EB-DD1B-F49F-3E11EAFAF72F}"/>
              </a:ext>
            </a:extLst>
          </p:cNvPr>
          <p:cNvCxnSpPr>
            <a:cxnSpLocks/>
            <a:stCxn id="67" idx="0"/>
          </p:cNvCxnSpPr>
          <p:nvPr/>
        </p:nvCxnSpPr>
        <p:spPr>
          <a:xfrm flipH="1" flipV="1">
            <a:off x="4390800" y="4778477"/>
            <a:ext cx="214046" cy="1121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9CDC0049-A9B0-1F82-FCAE-E8155C9EB61D}"/>
              </a:ext>
            </a:extLst>
          </p:cNvPr>
          <p:cNvSpPr/>
          <p:nvPr/>
        </p:nvSpPr>
        <p:spPr>
          <a:xfrm>
            <a:off x="5726245" y="1446766"/>
            <a:ext cx="2178982" cy="44502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Segregation Chamber</a:t>
            </a:r>
          </a:p>
        </p:txBody>
      </p:sp>
      <p:cxnSp>
        <p:nvCxnSpPr>
          <p:cNvPr id="74" name="Straight Arrow Connector 73">
            <a:extLst>
              <a:ext uri="{FF2B5EF4-FFF2-40B4-BE49-F238E27FC236}">
                <a16:creationId xmlns:a16="http://schemas.microsoft.com/office/drawing/2014/main" id="{5D9CD81E-284F-DE77-ACD3-BFCD98319DA8}"/>
              </a:ext>
            </a:extLst>
          </p:cNvPr>
          <p:cNvCxnSpPr>
            <a:cxnSpLocks/>
            <a:stCxn id="71" idx="2"/>
          </p:cNvCxnSpPr>
          <p:nvPr/>
        </p:nvCxnSpPr>
        <p:spPr>
          <a:xfrm>
            <a:off x="6815736" y="1891792"/>
            <a:ext cx="0" cy="917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CF575EB5-2193-B21F-2B91-0867BCD8B820}"/>
              </a:ext>
            </a:extLst>
          </p:cNvPr>
          <p:cNvSpPr/>
          <p:nvPr/>
        </p:nvSpPr>
        <p:spPr>
          <a:xfrm>
            <a:off x="5566040" y="5836597"/>
            <a:ext cx="2113343" cy="8846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Infrared Cameras Capturing Thermal Image </a:t>
            </a:r>
          </a:p>
        </p:txBody>
      </p:sp>
      <p:cxnSp>
        <p:nvCxnSpPr>
          <p:cNvPr id="78" name="Connector: Elbow 77">
            <a:extLst>
              <a:ext uri="{FF2B5EF4-FFF2-40B4-BE49-F238E27FC236}">
                <a16:creationId xmlns:a16="http://schemas.microsoft.com/office/drawing/2014/main" id="{C970E358-9F8C-7857-5FA1-D8BBEE04C1AD}"/>
              </a:ext>
            </a:extLst>
          </p:cNvPr>
          <p:cNvCxnSpPr>
            <a:cxnSpLocks/>
            <a:stCxn id="75" idx="0"/>
          </p:cNvCxnSpPr>
          <p:nvPr/>
        </p:nvCxnSpPr>
        <p:spPr>
          <a:xfrm rot="16200000" flipV="1">
            <a:off x="4923909" y="4137794"/>
            <a:ext cx="2257655" cy="11399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1F6EAB9-88AD-8B6A-AFFF-67F5BEC5F17F}"/>
              </a:ext>
            </a:extLst>
          </p:cNvPr>
          <p:cNvSpPr/>
          <p:nvPr/>
        </p:nvSpPr>
        <p:spPr>
          <a:xfrm>
            <a:off x="8159347" y="1460858"/>
            <a:ext cx="1313231" cy="44502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Piston</a:t>
            </a:r>
          </a:p>
        </p:txBody>
      </p:sp>
      <p:cxnSp>
        <p:nvCxnSpPr>
          <p:cNvPr id="86" name="Straight Arrow Connector 85">
            <a:extLst>
              <a:ext uri="{FF2B5EF4-FFF2-40B4-BE49-F238E27FC236}">
                <a16:creationId xmlns:a16="http://schemas.microsoft.com/office/drawing/2014/main" id="{54E38E5E-6F2F-B235-66DB-0E80BF83523A}"/>
              </a:ext>
            </a:extLst>
          </p:cNvPr>
          <p:cNvCxnSpPr>
            <a:cxnSpLocks/>
            <a:stCxn id="79" idx="2"/>
          </p:cNvCxnSpPr>
          <p:nvPr/>
        </p:nvCxnSpPr>
        <p:spPr>
          <a:xfrm>
            <a:off x="8815963" y="1905884"/>
            <a:ext cx="0" cy="1153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D0D43297-00BA-E5FB-A543-09F019775F9F}"/>
              </a:ext>
            </a:extLst>
          </p:cNvPr>
          <p:cNvSpPr/>
          <p:nvPr/>
        </p:nvSpPr>
        <p:spPr>
          <a:xfrm>
            <a:off x="7783968" y="5899884"/>
            <a:ext cx="1867714" cy="6775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Non-Biodegradable Waste</a:t>
            </a:r>
          </a:p>
        </p:txBody>
      </p:sp>
      <p:cxnSp>
        <p:nvCxnSpPr>
          <p:cNvPr id="91" name="Straight Arrow Connector 90">
            <a:extLst>
              <a:ext uri="{FF2B5EF4-FFF2-40B4-BE49-F238E27FC236}">
                <a16:creationId xmlns:a16="http://schemas.microsoft.com/office/drawing/2014/main" id="{E6196DFD-F0C2-CF20-B9E3-23E69E53355B}"/>
              </a:ext>
            </a:extLst>
          </p:cNvPr>
          <p:cNvCxnSpPr>
            <a:cxnSpLocks/>
            <a:stCxn id="88" idx="0"/>
          </p:cNvCxnSpPr>
          <p:nvPr/>
        </p:nvCxnSpPr>
        <p:spPr>
          <a:xfrm flipH="1" flipV="1">
            <a:off x="8696519" y="5044350"/>
            <a:ext cx="21306" cy="855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BE7AE8E3-DA93-ED13-8D56-95A86E6B9866}"/>
              </a:ext>
            </a:extLst>
          </p:cNvPr>
          <p:cNvSpPr/>
          <p:nvPr/>
        </p:nvSpPr>
        <p:spPr>
          <a:xfrm>
            <a:off x="9930350" y="5913441"/>
            <a:ext cx="2101107" cy="6775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Biodegradable Waste/Composting Unit</a:t>
            </a:r>
          </a:p>
        </p:txBody>
      </p:sp>
      <p:cxnSp>
        <p:nvCxnSpPr>
          <p:cNvPr id="7" name="Straight Arrow Connector 6">
            <a:extLst>
              <a:ext uri="{FF2B5EF4-FFF2-40B4-BE49-F238E27FC236}">
                <a16:creationId xmlns:a16="http://schemas.microsoft.com/office/drawing/2014/main" id="{9F1F31D2-C0F4-4179-45B5-A3F8A1924F7F}"/>
              </a:ext>
            </a:extLst>
          </p:cNvPr>
          <p:cNvCxnSpPr>
            <a:cxnSpLocks/>
            <a:stCxn id="22" idx="2"/>
          </p:cNvCxnSpPr>
          <p:nvPr/>
        </p:nvCxnSpPr>
        <p:spPr>
          <a:xfrm flipH="1">
            <a:off x="1552600" y="1754402"/>
            <a:ext cx="62185" cy="15099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3121754-DD3B-1588-D28E-68864DAC92C8}"/>
              </a:ext>
            </a:extLst>
          </p:cNvPr>
          <p:cNvCxnSpPr>
            <a:cxnSpLocks/>
            <a:stCxn id="63" idx="2"/>
          </p:cNvCxnSpPr>
          <p:nvPr/>
        </p:nvCxnSpPr>
        <p:spPr>
          <a:xfrm>
            <a:off x="4752280" y="1870716"/>
            <a:ext cx="0" cy="1188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5B1146B-B3E6-EAA8-0D45-E0E8724E77CE}"/>
              </a:ext>
            </a:extLst>
          </p:cNvPr>
          <p:cNvCxnSpPr>
            <a:cxnSpLocks/>
            <a:stCxn id="93" idx="0"/>
          </p:cNvCxnSpPr>
          <p:nvPr/>
        </p:nvCxnSpPr>
        <p:spPr>
          <a:xfrm flipH="1" flipV="1">
            <a:off x="10756490" y="5279923"/>
            <a:ext cx="224414" cy="633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0210947B-6B81-3F35-6D86-2E1E6C8EE352}"/>
              </a:ext>
            </a:extLst>
          </p:cNvPr>
          <p:cNvCxnSpPr>
            <a:cxnSpLocks/>
            <a:stCxn id="16" idx="0"/>
          </p:cNvCxnSpPr>
          <p:nvPr/>
        </p:nvCxnSpPr>
        <p:spPr>
          <a:xfrm rot="5400000" flipH="1" flipV="1">
            <a:off x="301329" y="5191078"/>
            <a:ext cx="1561738" cy="53989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nector: Elbow 44">
            <a:extLst>
              <a:ext uri="{FF2B5EF4-FFF2-40B4-BE49-F238E27FC236}">
                <a16:creationId xmlns:a16="http://schemas.microsoft.com/office/drawing/2014/main" id="{8C75CD52-2B6D-F37A-FECA-732236DADAFF}"/>
              </a:ext>
            </a:extLst>
          </p:cNvPr>
          <p:cNvCxnSpPr>
            <a:cxnSpLocks/>
            <a:stCxn id="36" idx="2"/>
          </p:cNvCxnSpPr>
          <p:nvPr/>
        </p:nvCxnSpPr>
        <p:spPr>
          <a:xfrm rot="5400000">
            <a:off x="2254609" y="2050368"/>
            <a:ext cx="819311" cy="69816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3" name="Connector: Elbow 52">
            <a:extLst>
              <a:ext uri="{FF2B5EF4-FFF2-40B4-BE49-F238E27FC236}">
                <a16:creationId xmlns:a16="http://schemas.microsoft.com/office/drawing/2014/main" id="{1363FD27-B365-9CFB-3A0D-F9A390095C6A}"/>
              </a:ext>
            </a:extLst>
          </p:cNvPr>
          <p:cNvCxnSpPr>
            <a:stCxn id="31" idx="2"/>
          </p:cNvCxnSpPr>
          <p:nvPr/>
        </p:nvCxnSpPr>
        <p:spPr>
          <a:xfrm rot="5400000">
            <a:off x="2661316" y="1613989"/>
            <a:ext cx="1584005" cy="680935"/>
          </a:xfrm>
          <a:prstGeom prst="bentConnector3">
            <a:avLst>
              <a:gd name="adj1" fmla="val 6738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5929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9E2913-DC99-3B30-1C50-0244EC8D20D4}"/>
              </a:ext>
            </a:extLst>
          </p:cNvPr>
          <p:cNvPicPr>
            <a:picLocks noChangeAspect="1"/>
          </p:cNvPicPr>
          <p:nvPr/>
        </p:nvPicPr>
        <p:blipFill>
          <a:blip r:embed="rId2"/>
          <a:stretch>
            <a:fillRect/>
          </a:stretch>
        </p:blipFill>
        <p:spPr>
          <a:xfrm>
            <a:off x="2844539" y="1927068"/>
            <a:ext cx="6130211" cy="3615786"/>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6C5AA45F-8C91-9EB5-3F88-9A73F1FD7364}"/>
              </a:ext>
            </a:extLst>
          </p:cNvPr>
          <p:cNvSpPr/>
          <p:nvPr/>
        </p:nvSpPr>
        <p:spPr>
          <a:xfrm>
            <a:off x="4189445" y="307442"/>
            <a:ext cx="3023118" cy="8490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Ariel View</a:t>
            </a:r>
          </a:p>
        </p:txBody>
      </p:sp>
      <p:sp>
        <p:nvSpPr>
          <p:cNvPr id="10" name="Rectangle: Rounded Corners 9">
            <a:extLst>
              <a:ext uri="{FF2B5EF4-FFF2-40B4-BE49-F238E27FC236}">
                <a16:creationId xmlns:a16="http://schemas.microsoft.com/office/drawing/2014/main" id="{935AD530-E727-8CAE-B305-0E8D44ED5B9D}"/>
              </a:ext>
            </a:extLst>
          </p:cNvPr>
          <p:cNvSpPr/>
          <p:nvPr/>
        </p:nvSpPr>
        <p:spPr>
          <a:xfrm>
            <a:off x="9611472" y="2141376"/>
            <a:ext cx="1623527" cy="4851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Conveyor Belt</a:t>
            </a:r>
          </a:p>
        </p:txBody>
      </p:sp>
      <p:cxnSp>
        <p:nvCxnSpPr>
          <p:cNvPr id="13" name="Straight Arrow Connector 12">
            <a:extLst>
              <a:ext uri="{FF2B5EF4-FFF2-40B4-BE49-F238E27FC236}">
                <a16:creationId xmlns:a16="http://schemas.microsoft.com/office/drawing/2014/main" id="{16ADA6A0-09B9-B3F5-31E6-3B48DCF21069}"/>
              </a:ext>
            </a:extLst>
          </p:cNvPr>
          <p:cNvCxnSpPr>
            <a:cxnSpLocks/>
          </p:cNvCxnSpPr>
          <p:nvPr/>
        </p:nvCxnSpPr>
        <p:spPr>
          <a:xfrm flipH="1">
            <a:off x="7625022" y="2441902"/>
            <a:ext cx="1986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8A190251-2F70-0229-BE32-A974485EA7E6}"/>
              </a:ext>
            </a:extLst>
          </p:cNvPr>
          <p:cNvSpPr/>
          <p:nvPr/>
        </p:nvSpPr>
        <p:spPr>
          <a:xfrm>
            <a:off x="9113739" y="3130950"/>
            <a:ext cx="1013492" cy="3693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Axle</a:t>
            </a:r>
          </a:p>
        </p:txBody>
      </p:sp>
      <p:sp>
        <p:nvSpPr>
          <p:cNvPr id="20" name="Rectangle: Rounded Corners 19">
            <a:extLst>
              <a:ext uri="{FF2B5EF4-FFF2-40B4-BE49-F238E27FC236}">
                <a16:creationId xmlns:a16="http://schemas.microsoft.com/office/drawing/2014/main" id="{14C6C464-B718-149B-D27C-C58A3D2549BD}"/>
              </a:ext>
            </a:extLst>
          </p:cNvPr>
          <p:cNvSpPr/>
          <p:nvPr/>
        </p:nvSpPr>
        <p:spPr>
          <a:xfrm>
            <a:off x="5945512" y="5812971"/>
            <a:ext cx="1035598" cy="50042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Magnet</a:t>
            </a:r>
          </a:p>
        </p:txBody>
      </p:sp>
      <p:cxnSp>
        <p:nvCxnSpPr>
          <p:cNvPr id="23" name="Connector: Elbow 22">
            <a:extLst>
              <a:ext uri="{FF2B5EF4-FFF2-40B4-BE49-F238E27FC236}">
                <a16:creationId xmlns:a16="http://schemas.microsoft.com/office/drawing/2014/main" id="{3C65943F-5BD2-A1A5-487B-E0355BC23B6C}"/>
              </a:ext>
            </a:extLst>
          </p:cNvPr>
          <p:cNvCxnSpPr>
            <a:cxnSpLocks/>
            <a:stCxn id="20" idx="1"/>
          </p:cNvCxnSpPr>
          <p:nvPr/>
        </p:nvCxnSpPr>
        <p:spPr>
          <a:xfrm rot="10800000">
            <a:off x="5584728" y="3315617"/>
            <a:ext cx="360784" cy="27475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6FD4BEE-2645-B74A-A537-10BB5C45CD09}"/>
              </a:ext>
            </a:extLst>
          </p:cNvPr>
          <p:cNvSpPr/>
          <p:nvPr/>
        </p:nvSpPr>
        <p:spPr>
          <a:xfrm>
            <a:off x="3368658" y="5812971"/>
            <a:ext cx="1987420" cy="6185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Magnetic Waste Collector</a:t>
            </a:r>
          </a:p>
        </p:txBody>
      </p:sp>
      <p:cxnSp>
        <p:nvCxnSpPr>
          <p:cNvPr id="27" name="Straight Arrow Connector 26">
            <a:extLst>
              <a:ext uri="{FF2B5EF4-FFF2-40B4-BE49-F238E27FC236}">
                <a16:creationId xmlns:a16="http://schemas.microsoft.com/office/drawing/2014/main" id="{81EC2ADF-5665-2808-8768-85518737152A}"/>
              </a:ext>
            </a:extLst>
          </p:cNvPr>
          <p:cNvCxnSpPr>
            <a:cxnSpLocks/>
          </p:cNvCxnSpPr>
          <p:nvPr/>
        </p:nvCxnSpPr>
        <p:spPr>
          <a:xfrm flipH="1" flipV="1">
            <a:off x="4362368" y="3821484"/>
            <a:ext cx="0" cy="19914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8D89E00F-A2C5-E44D-A11F-42C678515E9C}"/>
              </a:ext>
            </a:extLst>
          </p:cNvPr>
          <p:cNvCxnSpPr>
            <a:stCxn id="16" idx="1"/>
          </p:cNvCxnSpPr>
          <p:nvPr/>
        </p:nvCxnSpPr>
        <p:spPr>
          <a:xfrm rot="10800000">
            <a:off x="7816651" y="2811234"/>
            <a:ext cx="1297088" cy="5043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255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BE80981-CB36-3F31-C621-DD5057B7C3E8}"/>
              </a:ext>
            </a:extLst>
          </p:cNvPr>
          <p:cNvGrpSpPr/>
          <p:nvPr/>
        </p:nvGrpSpPr>
        <p:grpSpPr>
          <a:xfrm>
            <a:off x="5253115" y="1351723"/>
            <a:ext cx="6322658" cy="3697355"/>
            <a:chOff x="5253115" y="1351723"/>
            <a:chExt cx="6322658" cy="3697355"/>
          </a:xfrm>
        </p:grpSpPr>
        <p:pic>
          <p:nvPicPr>
            <p:cNvPr id="27" name="Picture 26">
              <a:extLst>
                <a:ext uri="{FF2B5EF4-FFF2-40B4-BE49-F238E27FC236}">
                  <a16:creationId xmlns:a16="http://schemas.microsoft.com/office/drawing/2014/main" id="{C055886B-D1F1-549A-5B79-D4CB53E63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116" y="2206489"/>
              <a:ext cx="6322657" cy="2127388"/>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grpSp>
          <p:nvGrpSpPr>
            <p:cNvPr id="44" name="Group 43">
              <a:extLst>
                <a:ext uri="{FF2B5EF4-FFF2-40B4-BE49-F238E27FC236}">
                  <a16:creationId xmlns:a16="http://schemas.microsoft.com/office/drawing/2014/main" id="{1CBB58A1-180F-249F-FC2A-A7737ED7A290}"/>
                </a:ext>
              </a:extLst>
            </p:cNvPr>
            <p:cNvGrpSpPr/>
            <p:nvPr/>
          </p:nvGrpSpPr>
          <p:grpSpPr>
            <a:xfrm>
              <a:off x="5253115" y="1351723"/>
              <a:ext cx="5776006" cy="3697355"/>
              <a:chOff x="5253115" y="1351723"/>
              <a:chExt cx="5776006" cy="3697355"/>
            </a:xfrm>
          </p:grpSpPr>
          <p:sp>
            <p:nvSpPr>
              <p:cNvPr id="28" name="Rectangle 27">
                <a:extLst>
                  <a:ext uri="{FF2B5EF4-FFF2-40B4-BE49-F238E27FC236}">
                    <a16:creationId xmlns:a16="http://schemas.microsoft.com/office/drawing/2014/main" id="{50D1B8FD-00E3-9B7E-A809-C467B4E11B8D}"/>
                  </a:ext>
                </a:extLst>
              </p:cNvPr>
              <p:cNvSpPr/>
              <p:nvPr/>
            </p:nvSpPr>
            <p:spPr>
              <a:xfrm>
                <a:off x="7901610" y="4681331"/>
                <a:ext cx="914399" cy="3677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Air Filter</a:t>
                </a:r>
                <a:endParaRPr lang="en-IN" sz="1600" dirty="0"/>
              </a:p>
            </p:txBody>
          </p:sp>
          <p:cxnSp>
            <p:nvCxnSpPr>
              <p:cNvPr id="30" name="Straight Arrow Connector 29">
                <a:extLst>
                  <a:ext uri="{FF2B5EF4-FFF2-40B4-BE49-F238E27FC236}">
                    <a16:creationId xmlns:a16="http://schemas.microsoft.com/office/drawing/2014/main" id="{C7D4FEDB-FFCE-4FA0-B864-D46C08FE100F}"/>
                  </a:ext>
                </a:extLst>
              </p:cNvPr>
              <p:cNvCxnSpPr>
                <a:cxnSpLocks/>
                <a:stCxn id="28" idx="0"/>
              </p:cNvCxnSpPr>
              <p:nvPr/>
            </p:nvCxnSpPr>
            <p:spPr>
              <a:xfrm flipV="1">
                <a:off x="8358810" y="3687417"/>
                <a:ext cx="29817" cy="993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E9CFFAC5-7F92-7385-BC72-0E99F5447316}"/>
                  </a:ext>
                </a:extLst>
              </p:cNvPr>
              <p:cNvSpPr/>
              <p:nvPr/>
            </p:nvSpPr>
            <p:spPr>
              <a:xfrm>
                <a:off x="5253115" y="1351723"/>
                <a:ext cx="1255643" cy="4980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Start, Stop and Pause Buttons</a:t>
                </a:r>
                <a:endParaRPr lang="en-IN" sz="1400" dirty="0"/>
              </a:p>
            </p:txBody>
          </p:sp>
          <p:cxnSp>
            <p:nvCxnSpPr>
              <p:cNvPr id="37" name="Connector: Elbow 36">
                <a:extLst>
                  <a:ext uri="{FF2B5EF4-FFF2-40B4-BE49-F238E27FC236}">
                    <a16:creationId xmlns:a16="http://schemas.microsoft.com/office/drawing/2014/main" id="{D3DF0EF8-7831-9D35-71BA-9E0DE73EDF59}"/>
                  </a:ext>
                </a:extLst>
              </p:cNvPr>
              <p:cNvCxnSpPr>
                <a:stCxn id="34" idx="2"/>
              </p:cNvCxnSpPr>
              <p:nvPr/>
            </p:nvCxnSpPr>
            <p:spPr>
              <a:xfrm rot="5400000">
                <a:off x="5271743" y="1984919"/>
                <a:ext cx="744338" cy="474050"/>
              </a:xfrm>
              <a:prstGeom prst="bentConnector3">
                <a:avLst>
                  <a:gd name="adj1" fmla="val 24629"/>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AAC49AEE-C8A9-87CC-4914-902621913909}"/>
                  </a:ext>
                </a:extLst>
              </p:cNvPr>
              <p:cNvSpPr/>
              <p:nvPr/>
            </p:nvSpPr>
            <p:spPr>
              <a:xfrm>
                <a:off x="9253331" y="1630567"/>
                <a:ext cx="1775790" cy="397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Tray to add additives</a:t>
                </a:r>
                <a:endParaRPr lang="en-IN" sz="1400" dirty="0"/>
              </a:p>
            </p:txBody>
          </p:sp>
          <p:cxnSp>
            <p:nvCxnSpPr>
              <p:cNvPr id="40" name="Straight Arrow Connector 39">
                <a:extLst>
                  <a:ext uri="{FF2B5EF4-FFF2-40B4-BE49-F238E27FC236}">
                    <a16:creationId xmlns:a16="http://schemas.microsoft.com/office/drawing/2014/main" id="{36E5E362-3887-8E5B-FCA1-AE03C688AB1F}"/>
                  </a:ext>
                </a:extLst>
              </p:cNvPr>
              <p:cNvCxnSpPr>
                <a:cxnSpLocks/>
                <a:stCxn id="38" idx="2"/>
              </p:cNvCxnSpPr>
              <p:nvPr/>
            </p:nvCxnSpPr>
            <p:spPr>
              <a:xfrm>
                <a:off x="10141226" y="2028132"/>
                <a:ext cx="0" cy="356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47" name="TextBox 46">
            <a:extLst>
              <a:ext uri="{FF2B5EF4-FFF2-40B4-BE49-F238E27FC236}">
                <a16:creationId xmlns:a16="http://schemas.microsoft.com/office/drawing/2014/main" id="{8520876E-BF3E-597B-B0E4-E6882F746F4E}"/>
              </a:ext>
            </a:extLst>
          </p:cNvPr>
          <p:cNvSpPr txBox="1"/>
          <p:nvPr/>
        </p:nvSpPr>
        <p:spPr>
          <a:xfrm>
            <a:off x="5047642" y="211149"/>
            <a:ext cx="609765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Compost Unit Design</a:t>
            </a:r>
            <a:endParaRPr lang="en-IN" sz="2800" b="1" dirty="0"/>
          </a:p>
        </p:txBody>
      </p:sp>
      <p:grpSp>
        <p:nvGrpSpPr>
          <p:cNvPr id="15" name="Group 14">
            <a:extLst>
              <a:ext uri="{FF2B5EF4-FFF2-40B4-BE49-F238E27FC236}">
                <a16:creationId xmlns:a16="http://schemas.microsoft.com/office/drawing/2014/main" id="{82284A26-7250-28D9-AFF2-08702DFB4AB1}"/>
              </a:ext>
            </a:extLst>
          </p:cNvPr>
          <p:cNvGrpSpPr/>
          <p:nvPr/>
        </p:nvGrpSpPr>
        <p:grpSpPr>
          <a:xfrm>
            <a:off x="99516" y="466725"/>
            <a:ext cx="4750670" cy="6120253"/>
            <a:chOff x="99516" y="466725"/>
            <a:chExt cx="4750670" cy="6120253"/>
          </a:xfrm>
        </p:grpSpPr>
        <p:pic>
          <p:nvPicPr>
            <p:cNvPr id="9" name="Picture 8">
              <a:extLst>
                <a:ext uri="{FF2B5EF4-FFF2-40B4-BE49-F238E27FC236}">
                  <a16:creationId xmlns:a16="http://schemas.microsoft.com/office/drawing/2014/main" id="{B81C2C6C-F201-4046-D13A-CDBFA61C64E6}"/>
                </a:ext>
              </a:extLst>
            </p:cNvPr>
            <p:cNvPicPr>
              <a:picLocks noChangeAspect="1"/>
            </p:cNvPicPr>
            <p:nvPr/>
          </p:nvPicPr>
          <p:blipFill>
            <a:blip r:embed="rId3"/>
            <a:stretch>
              <a:fillRect/>
            </a:stretch>
          </p:blipFill>
          <p:spPr>
            <a:xfrm>
              <a:off x="99516" y="1727200"/>
              <a:ext cx="4119450" cy="4859778"/>
            </a:xfrm>
            <a:prstGeom prst="rect">
              <a:avLst/>
            </a:prstGeom>
          </p:spPr>
        </p:pic>
        <p:pic>
          <p:nvPicPr>
            <p:cNvPr id="3074" name="Picture 2" descr="Vertical Ribbon Blender | Vertical Ribbon Mixer - Indpro">
              <a:extLst>
                <a:ext uri="{FF2B5EF4-FFF2-40B4-BE49-F238E27FC236}">
                  <a16:creationId xmlns:a16="http://schemas.microsoft.com/office/drawing/2014/main" id="{99C7D138-78A4-8097-38B6-C495189CC5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27" t="10815" r="4191" b="10370"/>
            <a:stretch/>
          </p:blipFill>
          <p:spPr bwMode="auto">
            <a:xfrm>
              <a:off x="2786952" y="466725"/>
              <a:ext cx="2063234" cy="21273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3" name="Connector: Elbow 12">
              <a:extLst>
                <a:ext uri="{FF2B5EF4-FFF2-40B4-BE49-F238E27FC236}">
                  <a16:creationId xmlns:a16="http://schemas.microsoft.com/office/drawing/2014/main" id="{CFDEA873-D9F8-F2C4-7D8C-EC3BADE1C98D}"/>
                </a:ext>
              </a:extLst>
            </p:cNvPr>
            <p:cNvCxnSpPr>
              <a:endCxn id="3074" idx="1"/>
            </p:cNvCxnSpPr>
            <p:nvPr/>
          </p:nvCxnSpPr>
          <p:spPr>
            <a:xfrm flipV="1">
              <a:off x="1452880" y="1530419"/>
              <a:ext cx="1334072" cy="691525"/>
            </a:xfrm>
            <a:prstGeom prst="bentConnector3">
              <a:avLst>
                <a:gd name="adj1" fmla="val 32484"/>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2218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200D92-9B26-7CCB-D4F2-8919649C945B}"/>
              </a:ext>
            </a:extLst>
          </p:cNvPr>
          <p:cNvPicPr>
            <a:picLocks noChangeAspect="1"/>
          </p:cNvPicPr>
          <p:nvPr/>
        </p:nvPicPr>
        <p:blipFill>
          <a:blip r:embed="rId2">
            <a:alphaModFix amt="20000"/>
          </a:blip>
          <a:stretch>
            <a:fillRect/>
          </a:stretch>
        </p:blipFill>
        <p:spPr>
          <a:xfrm>
            <a:off x="0" y="-1"/>
            <a:ext cx="12192000" cy="6858001"/>
          </a:xfrm>
          <a:prstGeom prst="rect">
            <a:avLst/>
          </a:prstGeom>
        </p:spPr>
      </p:pic>
      <p:graphicFrame>
        <p:nvGraphicFramePr>
          <p:cNvPr id="4" name="Content Placeholder 3">
            <a:extLst>
              <a:ext uri="{FF2B5EF4-FFF2-40B4-BE49-F238E27FC236}">
                <a16:creationId xmlns:a16="http://schemas.microsoft.com/office/drawing/2014/main" id="{CC7F6957-FE76-6154-770E-021C5F586EBE}"/>
              </a:ext>
            </a:extLst>
          </p:cNvPr>
          <p:cNvGraphicFramePr>
            <a:graphicFrameLocks noGrp="1"/>
          </p:cNvGraphicFramePr>
          <p:nvPr>
            <p:ph idx="1"/>
            <p:extLst>
              <p:ext uri="{D42A27DB-BD31-4B8C-83A1-F6EECF244321}">
                <p14:modId xmlns:p14="http://schemas.microsoft.com/office/powerpoint/2010/main" val="2285947922"/>
              </p:ext>
            </p:extLst>
          </p:nvPr>
        </p:nvGraphicFramePr>
        <p:xfrm>
          <a:off x="1017934" y="1541779"/>
          <a:ext cx="10515597" cy="3774440"/>
        </p:xfrm>
        <a:graphic>
          <a:graphicData uri="http://schemas.openxmlformats.org/drawingml/2006/table">
            <a:tbl>
              <a:tblPr firstRow="1" bandRow="1">
                <a:tableStyleId>{2D5ABB26-0587-4C30-8999-92F81FD0307C}</a:tableStyleId>
              </a:tblPr>
              <a:tblGrid>
                <a:gridCol w="702365">
                  <a:extLst>
                    <a:ext uri="{9D8B030D-6E8A-4147-A177-3AD203B41FA5}">
                      <a16:colId xmlns:a16="http://schemas.microsoft.com/office/drawing/2014/main" val="2641221186"/>
                    </a:ext>
                  </a:extLst>
                </a:gridCol>
                <a:gridCol w="7026965">
                  <a:extLst>
                    <a:ext uri="{9D8B030D-6E8A-4147-A177-3AD203B41FA5}">
                      <a16:colId xmlns:a16="http://schemas.microsoft.com/office/drawing/2014/main" val="3376442008"/>
                    </a:ext>
                  </a:extLst>
                </a:gridCol>
                <a:gridCol w="2786267">
                  <a:extLst>
                    <a:ext uri="{9D8B030D-6E8A-4147-A177-3AD203B41FA5}">
                      <a16:colId xmlns:a16="http://schemas.microsoft.com/office/drawing/2014/main" val="2844437180"/>
                    </a:ext>
                  </a:extLst>
                </a:gridCol>
              </a:tblGrid>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Sr. No.</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Estimated Price</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113112"/>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Waste Input (Input Hatch and Motor, Waste Bin)</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15,000</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645474"/>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Robotic Arm Picking and Conveyor Belt (Robotic Arm, Conveyor Belt, Motor and Control System)</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80,000</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5867454"/>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Disentangling (IR Scanner, Cutting Mechanism Blades and Motor)</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30,000</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3458656"/>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Magnetic Separation (Electric Magnet, Movable Aerial Shift)</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20,000</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4950924"/>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Thermal Segregation (Thermal Image Cameras, Actuators and Divertors)</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63,000</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7191905"/>
                  </a:ext>
                </a:extLst>
              </a:tr>
              <a:tr h="370840">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Composting Unit (Bin, Mixing Blades and Mechanism, Air Filter, Additive Loft, Control Panel)</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35,000</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2935637"/>
                  </a:ext>
                </a:extLst>
              </a:tr>
              <a:tr h="370840">
                <a:tc>
                  <a:txBody>
                    <a:bodyPr/>
                    <a:lstStyle/>
                    <a:p>
                      <a:pPr algn="ct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Total</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2,43,000</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67179"/>
                  </a:ext>
                </a:extLst>
              </a:tr>
            </a:tbl>
          </a:graphicData>
        </a:graphic>
      </p:graphicFrame>
      <p:sp>
        <p:nvSpPr>
          <p:cNvPr id="5" name="Title 1">
            <a:extLst>
              <a:ext uri="{FF2B5EF4-FFF2-40B4-BE49-F238E27FC236}">
                <a16:creationId xmlns:a16="http://schemas.microsoft.com/office/drawing/2014/main" id="{570F11D0-2F7B-5322-77B4-55C28C2D3652}"/>
              </a:ext>
            </a:extLst>
          </p:cNvPr>
          <p:cNvSpPr>
            <a:spLocks noGrp="1"/>
          </p:cNvSpPr>
          <p:nvPr>
            <p:ph type="title"/>
          </p:nvPr>
        </p:nvSpPr>
        <p:spPr>
          <a:xfrm>
            <a:off x="838200" y="0"/>
            <a:ext cx="10515600" cy="1325563"/>
          </a:xfrm>
        </p:spPr>
        <p:txBody>
          <a:bodyPr/>
          <a:lstStyle/>
          <a:p>
            <a:pPr algn="ctr"/>
            <a:r>
              <a:rPr lang="en-IN" dirty="0">
                <a:latin typeface="Times New Roman" panose="02020603050405020304" pitchFamily="18" charset="0"/>
                <a:cs typeface="Times New Roman" panose="02020603050405020304" pitchFamily="18" charset="0"/>
              </a:rPr>
              <a:t>Approximate Budget</a:t>
            </a:r>
          </a:p>
        </p:txBody>
      </p:sp>
      <p:graphicFrame>
        <p:nvGraphicFramePr>
          <p:cNvPr id="10" name="Table 9">
            <a:extLst>
              <a:ext uri="{FF2B5EF4-FFF2-40B4-BE49-F238E27FC236}">
                <a16:creationId xmlns:a16="http://schemas.microsoft.com/office/drawing/2014/main" id="{EF5C4A7C-7F42-46FB-F8EB-5D6E52BCE2B1}"/>
              </a:ext>
            </a:extLst>
          </p:cNvPr>
          <p:cNvGraphicFramePr>
            <a:graphicFrameLocks noGrp="1"/>
          </p:cNvGraphicFramePr>
          <p:nvPr>
            <p:extLst>
              <p:ext uri="{D42A27DB-BD31-4B8C-83A1-F6EECF244321}">
                <p14:modId xmlns:p14="http://schemas.microsoft.com/office/powerpoint/2010/main" val="3393627032"/>
              </p:ext>
            </p:extLst>
          </p:nvPr>
        </p:nvGraphicFramePr>
        <p:xfrm>
          <a:off x="1007993" y="1540564"/>
          <a:ext cx="10535478" cy="3776870"/>
        </p:xfrm>
        <a:graphic>
          <a:graphicData uri="http://schemas.openxmlformats.org/drawingml/2006/table">
            <a:tbl>
              <a:tblPr/>
              <a:tblGrid>
                <a:gridCol w="10535478">
                  <a:extLst>
                    <a:ext uri="{9D8B030D-6E8A-4147-A177-3AD203B41FA5}">
                      <a16:colId xmlns:a16="http://schemas.microsoft.com/office/drawing/2014/main" val="3163417356"/>
                    </a:ext>
                  </a:extLst>
                </a:gridCol>
              </a:tblGrid>
              <a:tr h="3776870">
                <a:tc>
                  <a:txBody>
                    <a:bodyPr/>
                    <a:lstStyle/>
                    <a:p>
                      <a:endParaRPr lang="en-IN" dirty="0"/>
                    </a:p>
                  </a:txBody>
                  <a:tcPr>
                    <a:lnL w="38100" cmpd="sng">
                      <a:solidFill>
                        <a:schemeClr val="tx1"/>
                      </a:solidFill>
                      <a:prstDash val="solid"/>
                    </a:lnL>
                    <a:lnR w="38100" cmpd="sng">
                      <a:solidFill>
                        <a:schemeClr val="tx1"/>
                      </a:solidFill>
                      <a:prstDash val="solid"/>
                    </a:lnR>
                    <a:lnT w="38100" cmpd="sng">
                      <a:solidFill>
                        <a:schemeClr val="tx1"/>
                      </a:solidFill>
                      <a:prstDash val="solid"/>
                    </a:lnT>
                    <a:lnB w="38100" cmpd="sng">
                      <a:solidFill>
                        <a:schemeClr val="tx1"/>
                      </a:solidFill>
                      <a:prstDash val="solid"/>
                    </a:lnB>
                  </a:tcPr>
                </a:tc>
                <a:extLst>
                  <a:ext uri="{0D108BD9-81ED-4DB2-BD59-A6C34878D82A}">
                    <a16:rowId xmlns:a16="http://schemas.microsoft.com/office/drawing/2014/main" val="412257832"/>
                  </a:ext>
                </a:extLst>
              </a:tr>
            </a:tbl>
          </a:graphicData>
        </a:graphic>
      </p:graphicFrame>
    </p:spTree>
    <p:extLst>
      <p:ext uri="{BB962C8B-B14F-4D97-AF65-F5344CB8AC3E}">
        <p14:creationId xmlns:p14="http://schemas.microsoft.com/office/powerpoint/2010/main" val="3103852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Meet the Team</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b="13440"/>
          <a:stretch/>
        </p:blipFill>
        <p:spPr>
          <a:xfrm>
            <a:off x="5357775"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78CAD0C-8AC6-3F09-AA14-E3236C2840F1}"/>
              </a:ext>
            </a:extLst>
          </p:cNvPr>
          <p:cNvPicPr>
            <a:picLocks noChangeAspect="1"/>
          </p:cNvPicPr>
          <p:nvPr/>
        </p:nvPicPr>
        <p:blipFill rotWithShape="1">
          <a:blip r:embed="rId4">
            <a:extLst>
              <a:ext uri="{28A0092B-C50C-407E-A947-70E740481C1C}">
                <a14:useLocalDpi xmlns:a14="http://schemas.microsoft.com/office/drawing/2010/main" val="0"/>
              </a:ext>
            </a:extLst>
          </a:blip>
          <a:srcRect b="13440"/>
          <a:stretch/>
        </p:blipFill>
        <p:spPr>
          <a:xfrm>
            <a:off x="9224107"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EBA54C4-0FAD-14EC-CF59-AD60DDDF6ABD}"/>
              </a:ext>
            </a:extLst>
          </p:cNvPr>
          <p:cNvPicPr>
            <a:picLocks noChangeAspect="1"/>
          </p:cNvPicPr>
          <p:nvPr/>
        </p:nvPicPr>
        <p:blipFill rotWithShape="1">
          <a:blip r:embed="rId5">
            <a:extLst>
              <a:ext uri="{28A0092B-C50C-407E-A947-70E740481C1C}">
                <a14:useLocalDpi xmlns:a14="http://schemas.microsoft.com/office/drawing/2010/main" val="0"/>
              </a:ext>
            </a:extLst>
          </a:blip>
          <a:srcRect t="8052" b="4594"/>
          <a:stretch/>
        </p:blipFill>
        <p:spPr>
          <a:xfrm>
            <a:off x="5357774"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7A804D5-15CC-D3FC-6CEF-9132ECEE37F9}"/>
              </a:ext>
            </a:extLst>
          </p:cNvPr>
          <p:cNvPicPr>
            <a:picLocks noChangeAspect="1"/>
          </p:cNvPicPr>
          <p:nvPr/>
        </p:nvPicPr>
        <p:blipFill rotWithShape="1">
          <a:blip r:embed="rId6">
            <a:extLst>
              <a:ext uri="{28A0092B-C50C-407E-A947-70E740481C1C}">
                <a14:useLocalDpi xmlns:a14="http://schemas.microsoft.com/office/drawing/2010/main" val="0"/>
              </a:ext>
            </a:extLst>
          </a:blip>
          <a:srcRect b="14210"/>
          <a:stretch/>
        </p:blipFill>
        <p:spPr>
          <a:xfrm>
            <a:off x="9224106"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5520516"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Mitali Rajesh Chavan</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9B5392-AB1B-73D2-EE9C-85EAC635F8D7}"/>
              </a:ext>
            </a:extLst>
          </p:cNvPr>
          <p:cNvSpPr txBox="1"/>
          <p:nvPr/>
        </p:nvSpPr>
        <p:spPr>
          <a:xfrm>
            <a:off x="9386848"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Diti Jariwala</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3AFB401-D86C-BE16-EBA2-ECAC358F0101}"/>
              </a:ext>
            </a:extLst>
          </p:cNvPr>
          <p:cNvSpPr txBox="1"/>
          <p:nvPr/>
        </p:nvSpPr>
        <p:spPr>
          <a:xfrm>
            <a:off x="5520516" y="6398708"/>
            <a:ext cx="219075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Sanika</a:t>
            </a:r>
            <a:r>
              <a:rPr lang="en-US" dirty="0">
                <a:latin typeface="Times New Roman" panose="02020603050405020304" pitchFamily="18" charset="0"/>
                <a:cs typeface="Times New Roman" panose="02020603050405020304" pitchFamily="18" charset="0"/>
              </a:rPr>
              <a:t> Chaudhari</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80A43D7-2757-15E8-F849-04BAD942DC73}"/>
              </a:ext>
            </a:extLst>
          </p:cNvPr>
          <p:cNvSpPr txBox="1"/>
          <p:nvPr/>
        </p:nvSpPr>
        <p:spPr>
          <a:xfrm>
            <a:off x="9168183" y="6408233"/>
            <a:ext cx="262808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Anushruti</a:t>
            </a:r>
            <a:r>
              <a:rPr lang="en-US" dirty="0">
                <a:latin typeface="Times New Roman" panose="02020603050405020304" pitchFamily="18" charset="0"/>
                <a:cs typeface="Times New Roman" panose="02020603050405020304" pitchFamily="18" charset="0"/>
              </a:rPr>
              <a:t> Adhikari</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118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94C7C8-8322-D87F-C622-9BD47D00F815}"/>
              </a:ext>
            </a:extLst>
          </p:cNvPr>
          <p:cNvPicPr>
            <a:picLocks noGrp="1" noChangeAspect="1"/>
          </p:cNvPicPr>
          <p:nvPr>
            <p:ph idx="1"/>
          </p:nvPr>
        </p:nvPicPr>
        <p:blipFill>
          <a:blip r:embed="rId2"/>
          <a:stretch>
            <a:fillRect/>
          </a:stretch>
        </p:blipFill>
        <p:spPr>
          <a:xfrm>
            <a:off x="1173351" y="187255"/>
            <a:ext cx="9845297" cy="6483489"/>
          </a:xfrm>
        </p:spPr>
      </p:pic>
    </p:spTree>
    <p:extLst>
      <p:ext uri="{BB962C8B-B14F-4D97-AF65-F5344CB8AC3E}">
        <p14:creationId xmlns:p14="http://schemas.microsoft.com/office/powerpoint/2010/main" val="2564546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CFF1755-E02B-383E-1E1A-861435C1BAC3}"/>
              </a:ext>
            </a:extLst>
          </p:cNvPr>
          <p:cNvPicPr>
            <a:picLocks noChangeAspect="1"/>
          </p:cNvPicPr>
          <p:nvPr/>
        </p:nvPicPr>
        <p:blipFill>
          <a:blip r:embed="rId2">
            <a:alphaModFix amt="20000"/>
          </a:blip>
          <a:stretch>
            <a:fillRect/>
          </a:stretch>
        </p:blipFill>
        <p:spPr>
          <a:xfrm>
            <a:off x="-1964635" y="-623582"/>
            <a:ext cx="14338852" cy="8065604"/>
          </a:xfrm>
          <a:prstGeom prst="rect">
            <a:avLst/>
          </a:prstGeom>
        </p:spPr>
      </p:pic>
      <p:graphicFrame>
        <p:nvGraphicFramePr>
          <p:cNvPr id="4" name="Table 3">
            <a:extLst>
              <a:ext uri="{FF2B5EF4-FFF2-40B4-BE49-F238E27FC236}">
                <a16:creationId xmlns:a16="http://schemas.microsoft.com/office/drawing/2014/main" id="{C84C1F25-8EF9-1F7C-E441-7BDACDA75C60}"/>
              </a:ext>
            </a:extLst>
          </p:cNvPr>
          <p:cNvGraphicFramePr>
            <a:graphicFrameLocks noGrp="1"/>
          </p:cNvGraphicFramePr>
          <p:nvPr>
            <p:extLst>
              <p:ext uri="{D42A27DB-BD31-4B8C-83A1-F6EECF244321}">
                <p14:modId xmlns:p14="http://schemas.microsoft.com/office/powerpoint/2010/main" val="938580245"/>
              </p:ext>
            </p:extLst>
          </p:nvPr>
        </p:nvGraphicFramePr>
        <p:xfrm>
          <a:off x="221698" y="3774385"/>
          <a:ext cx="7315476" cy="2079383"/>
        </p:xfrm>
        <a:graphic>
          <a:graphicData uri="http://schemas.openxmlformats.org/drawingml/2006/table">
            <a:tbl>
              <a:tblPr>
                <a:tableStyleId>{2D5ABB26-0587-4C30-8999-92F81FD0307C}</a:tableStyleId>
              </a:tblPr>
              <a:tblGrid>
                <a:gridCol w="935923">
                  <a:extLst>
                    <a:ext uri="{9D8B030D-6E8A-4147-A177-3AD203B41FA5}">
                      <a16:colId xmlns:a16="http://schemas.microsoft.com/office/drawing/2014/main" val="1827175190"/>
                    </a:ext>
                  </a:extLst>
                </a:gridCol>
                <a:gridCol w="1734666">
                  <a:extLst>
                    <a:ext uri="{9D8B030D-6E8A-4147-A177-3AD203B41FA5}">
                      <a16:colId xmlns:a16="http://schemas.microsoft.com/office/drawing/2014/main" val="4221775748"/>
                    </a:ext>
                  </a:extLst>
                </a:gridCol>
                <a:gridCol w="1111302">
                  <a:extLst>
                    <a:ext uri="{9D8B030D-6E8A-4147-A177-3AD203B41FA5}">
                      <a16:colId xmlns:a16="http://schemas.microsoft.com/office/drawing/2014/main" val="3891680584"/>
                    </a:ext>
                  </a:extLst>
                </a:gridCol>
                <a:gridCol w="1542446">
                  <a:extLst>
                    <a:ext uri="{9D8B030D-6E8A-4147-A177-3AD203B41FA5}">
                      <a16:colId xmlns:a16="http://schemas.microsoft.com/office/drawing/2014/main" val="1578232135"/>
                    </a:ext>
                  </a:extLst>
                </a:gridCol>
                <a:gridCol w="1991139">
                  <a:extLst>
                    <a:ext uri="{9D8B030D-6E8A-4147-A177-3AD203B41FA5}">
                      <a16:colId xmlns:a16="http://schemas.microsoft.com/office/drawing/2014/main" val="427658714"/>
                    </a:ext>
                  </a:extLst>
                </a:gridCol>
              </a:tblGrid>
              <a:tr h="380180">
                <a:tc>
                  <a:txBody>
                    <a:bodyPr/>
                    <a:lstStyle/>
                    <a:p>
                      <a:pPr algn="ctr" fontAlgn="b"/>
                      <a:r>
                        <a:rPr lang="en-IN" sz="1600" b="1" u="none" strike="noStrike">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Year</a:t>
                      </a:r>
                      <a:endParaRPr lang="en-IN" sz="1600" b="1" i="0" u="none" strike="noStrike">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Number of Houses</a:t>
                      </a:r>
                      <a:endParaRPr lang="en-IN" sz="1600" b="1" i="0" u="none" strike="noStrike">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 Cost </a:t>
                      </a:r>
                      <a:endParaRPr lang="en-IN" sz="1600" b="1" i="0" u="none" strike="noStrike">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 Cost per house </a:t>
                      </a:r>
                      <a:endParaRPr lang="en-IN" sz="1600" b="1" i="0" u="none" strike="noStrike">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 Equivalent value in 2024 </a:t>
                      </a:r>
                      <a:endParaRPr lang="en-IN" sz="1600" b="1"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608527"/>
                  </a:ext>
                </a:extLst>
              </a:tr>
              <a:tr h="380180">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2019</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1</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4,000.00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4,000.00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5,105.13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073357"/>
                  </a:ext>
                </a:extLst>
              </a:tr>
              <a:tr h="380180">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2019</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1</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10,000.00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10,000.00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12,762.82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716064"/>
                  </a:ext>
                </a:extLst>
              </a:tr>
              <a:tr h="823723">
                <a:tc>
                  <a:txBody>
                    <a:bodyPr/>
                    <a:lstStyle/>
                    <a:p>
                      <a:pPr algn="ctr" fontAlgn="ctr"/>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2024</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500</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 2,43,000.00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486.00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u="none" strike="noStrike" dirty="0">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rPr>
                        <a:t>486.00 </a:t>
                      </a:r>
                      <a:endParaRPr lang="en-IN" sz="1600" b="0" i="0" u="none" strike="noStrike" dirty="0">
                        <a:solidFill>
                          <a:srgbClr val="000000"/>
                        </a:solidFill>
                        <a:effectLst>
                          <a:outerShdw blurRad="38100" dist="38100" dir="2700000" algn="tl">
                            <a:schemeClr val="bg1">
                              <a:alpha val="43000"/>
                            </a:schemeClr>
                          </a:outerShdw>
                        </a:effectLst>
                        <a:latin typeface="Times New Roman" panose="02020603050405020304" pitchFamily="18" charset="0"/>
                        <a:cs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810379"/>
                  </a:ext>
                </a:extLst>
              </a:tr>
            </a:tbl>
          </a:graphicData>
        </a:graphic>
      </p:graphicFrame>
      <p:sp>
        <p:nvSpPr>
          <p:cNvPr id="5" name="Cloud 4">
            <a:extLst>
              <a:ext uri="{FF2B5EF4-FFF2-40B4-BE49-F238E27FC236}">
                <a16:creationId xmlns:a16="http://schemas.microsoft.com/office/drawing/2014/main" id="{C29432EE-3BD7-4EF4-8FAB-FDBD9898DE15}"/>
              </a:ext>
            </a:extLst>
          </p:cNvPr>
          <p:cNvSpPr/>
          <p:nvPr/>
        </p:nvSpPr>
        <p:spPr>
          <a:xfrm>
            <a:off x="8060636" y="2845174"/>
            <a:ext cx="3041374" cy="1208890"/>
          </a:xfrm>
          <a:prstGeom prst="cloud">
            <a:avLst/>
          </a:prstGeom>
          <a:gradFill>
            <a:gsLst>
              <a:gs pos="0">
                <a:schemeClr val="accent2">
                  <a:lumMod val="110000"/>
                  <a:satMod val="105000"/>
                  <a:tint val="67000"/>
                  <a:alpha val="0"/>
                </a:schemeClr>
              </a:gs>
              <a:gs pos="50000">
                <a:schemeClr val="accent2">
                  <a:lumMod val="105000"/>
                  <a:satMod val="103000"/>
                  <a:tint val="73000"/>
                  <a:alpha val="0"/>
                </a:schemeClr>
              </a:gs>
              <a:gs pos="100000">
                <a:schemeClr val="accent2">
                  <a:lumMod val="105000"/>
                  <a:satMod val="109000"/>
                  <a:tint val="81000"/>
                  <a:alpha val="0"/>
                </a:schemeClr>
              </a:gs>
            </a:gsLst>
          </a:gradFill>
          <a:ln w="19050"/>
          <a:effectLst>
            <a:outerShdw blurRad="50800" dist="50800" dir="5400000" algn="ctr" rotWithShape="0">
              <a:srgbClr val="000000">
                <a:alpha val="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Only Composting</a:t>
            </a:r>
          </a:p>
        </p:txBody>
      </p:sp>
      <p:cxnSp>
        <p:nvCxnSpPr>
          <p:cNvPr id="8" name="Connector: Elbow 7">
            <a:extLst>
              <a:ext uri="{FF2B5EF4-FFF2-40B4-BE49-F238E27FC236}">
                <a16:creationId xmlns:a16="http://schemas.microsoft.com/office/drawing/2014/main" id="{5DC7CBC9-9138-A601-3CF2-75532A8F4BD6}"/>
              </a:ext>
            </a:extLst>
          </p:cNvPr>
          <p:cNvCxnSpPr>
            <a:cxnSpLocks/>
            <a:stCxn id="5" idx="1"/>
          </p:cNvCxnSpPr>
          <p:nvPr/>
        </p:nvCxnSpPr>
        <p:spPr>
          <a:xfrm rot="5400000">
            <a:off x="8323706" y="3226492"/>
            <a:ext cx="431333" cy="208390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84A6CDA9-8048-7F78-DAA8-B505D8A5E48C}"/>
              </a:ext>
            </a:extLst>
          </p:cNvPr>
          <p:cNvCxnSpPr>
            <a:cxnSpLocks/>
            <a:stCxn id="22" idx="3"/>
          </p:cNvCxnSpPr>
          <p:nvPr/>
        </p:nvCxnSpPr>
        <p:spPr>
          <a:xfrm rot="16200000" flipV="1">
            <a:off x="8567068" y="4163944"/>
            <a:ext cx="186461" cy="22462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 name="Cloud 21">
            <a:extLst>
              <a:ext uri="{FF2B5EF4-FFF2-40B4-BE49-F238E27FC236}">
                <a16:creationId xmlns:a16="http://schemas.microsoft.com/office/drawing/2014/main" id="{DA28E1A1-C1AC-22BC-B5C4-218F1B824BD4}"/>
              </a:ext>
            </a:extLst>
          </p:cNvPr>
          <p:cNvSpPr/>
          <p:nvPr/>
        </p:nvSpPr>
        <p:spPr>
          <a:xfrm>
            <a:off x="8262731" y="5311176"/>
            <a:ext cx="3041374" cy="1208890"/>
          </a:xfrm>
          <a:prstGeom prst="cloud">
            <a:avLst/>
          </a:prstGeom>
          <a:gradFill>
            <a:gsLst>
              <a:gs pos="0">
                <a:schemeClr val="accent6">
                  <a:lumMod val="110000"/>
                  <a:satMod val="105000"/>
                  <a:tint val="67000"/>
                  <a:alpha val="0"/>
                </a:schemeClr>
              </a:gs>
              <a:gs pos="50000">
                <a:schemeClr val="accent6">
                  <a:lumMod val="105000"/>
                  <a:satMod val="103000"/>
                  <a:tint val="73000"/>
                  <a:alpha val="0"/>
                </a:schemeClr>
              </a:gs>
              <a:gs pos="100000">
                <a:schemeClr val="accent6">
                  <a:lumMod val="105000"/>
                  <a:satMod val="109000"/>
                  <a:tint val="81000"/>
                  <a:alpha val="0"/>
                </a:schemeClr>
              </a:gs>
            </a:gsLst>
          </a:gradFill>
          <a:ln w="19050"/>
          <a:effectLst>
            <a:outerShdw blurRad="50800" dist="50800" dir="5400000" algn="ctr" rotWithShape="0">
              <a:srgbClr val="000000">
                <a:alpha val="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Segregation and Composting</a:t>
            </a:r>
          </a:p>
        </p:txBody>
      </p:sp>
      <p:grpSp>
        <p:nvGrpSpPr>
          <p:cNvPr id="25" name="Group 24">
            <a:extLst>
              <a:ext uri="{FF2B5EF4-FFF2-40B4-BE49-F238E27FC236}">
                <a16:creationId xmlns:a16="http://schemas.microsoft.com/office/drawing/2014/main" id="{6C6F695B-6CD4-5621-8234-E0581728444D}"/>
              </a:ext>
            </a:extLst>
          </p:cNvPr>
          <p:cNvGrpSpPr/>
          <p:nvPr/>
        </p:nvGrpSpPr>
        <p:grpSpPr>
          <a:xfrm>
            <a:off x="461911" y="403327"/>
            <a:ext cx="2693504" cy="937662"/>
            <a:chOff x="461911" y="403327"/>
            <a:chExt cx="2693504" cy="937662"/>
          </a:xfrm>
        </p:grpSpPr>
        <p:pic>
          <p:nvPicPr>
            <p:cNvPr id="23" name="Picture 22">
              <a:extLst>
                <a:ext uri="{FF2B5EF4-FFF2-40B4-BE49-F238E27FC236}">
                  <a16:creationId xmlns:a16="http://schemas.microsoft.com/office/drawing/2014/main" id="{308F77A7-51EB-3008-FD2C-6191A1E934D0}"/>
                </a:ext>
              </a:extLst>
            </p:cNvPr>
            <p:cNvPicPr>
              <a:picLocks noChangeAspect="1"/>
            </p:cNvPicPr>
            <p:nvPr/>
          </p:nvPicPr>
          <p:blipFill>
            <a:blip r:embed="rId3"/>
            <a:stretch>
              <a:fillRect/>
            </a:stretch>
          </p:blipFill>
          <p:spPr>
            <a:xfrm>
              <a:off x="687715" y="845620"/>
              <a:ext cx="2229161" cy="495369"/>
            </a:xfrm>
            <a:prstGeom prst="rect">
              <a:avLst/>
            </a:prstGeom>
            <a:ln w="88900" cap="sq" cmpd="thickThin">
              <a:solidFill>
                <a:srgbClr val="000000"/>
              </a:solidFill>
              <a:prstDash val="solid"/>
              <a:miter lim="800000"/>
            </a:ln>
            <a:effectLst>
              <a:innerShdw blurRad="76200">
                <a:srgbClr val="000000"/>
              </a:innerShdw>
            </a:effectLst>
          </p:spPr>
        </p:pic>
        <p:sp>
          <p:nvSpPr>
            <p:cNvPr id="24" name="TextBox 23">
              <a:extLst>
                <a:ext uri="{FF2B5EF4-FFF2-40B4-BE49-F238E27FC236}">
                  <a16:creationId xmlns:a16="http://schemas.microsoft.com/office/drawing/2014/main" id="{5B1A3077-1980-E7A7-908E-201BADEA0B44}"/>
                </a:ext>
              </a:extLst>
            </p:cNvPr>
            <p:cNvSpPr txBox="1"/>
            <p:nvPr/>
          </p:nvSpPr>
          <p:spPr>
            <a:xfrm>
              <a:off x="461911" y="403327"/>
              <a:ext cx="269350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Future Value Formula:</a:t>
              </a:r>
            </a:p>
          </p:txBody>
        </p:sp>
      </p:grpSp>
      <p:pic>
        <p:nvPicPr>
          <p:cNvPr id="26" name="Picture 25">
            <a:extLst>
              <a:ext uri="{FF2B5EF4-FFF2-40B4-BE49-F238E27FC236}">
                <a16:creationId xmlns:a16="http://schemas.microsoft.com/office/drawing/2014/main" id="{102BECFF-E646-2737-F589-F8D5A3E29FA3}"/>
              </a:ext>
            </a:extLst>
          </p:cNvPr>
          <p:cNvPicPr>
            <a:picLocks noChangeAspect="1"/>
          </p:cNvPicPr>
          <p:nvPr/>
        </p:nvPicPr>
        <p:blipFill>
          <a:blip r:embed="rId4"/>
          <a:stretch>
            <a:fillRect/>
          </a:stretch>
        </p:blipFill>
        <p:spPr>
          <a:xfrm>
            <a:off x="5893203" y="631277"/>
            <a:ext cx="5029902" cy="1419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87046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616A4-0F57-D7FA-6FD1-F203F4CC7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8416" cy="6858000"/>
          </a:xfrm>
          <a:prstGeom prst="rect">
            <a:avLst/>
          </a:prstGeom>
        </p:spPr>
      </p:pic>
    </p:spTree>
    <p:extLst>
      <p:ext uri="{BB962C8B-B14F-4D97-AF65-F5344CB8AC3E}">
        <p14:creationId xmlns:p14="http://schemas.microsoft.com/office/powerpoint/2010/main" val="383173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Our Mentor</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l="1812" t="3512" b="190"/>
          <a:stretch/>
        </p:blipFill>
        <p:spPr>
          <a:xfrm>
            <a:off x="7266039" y="1106741"/>
            <a:ext cx="2470672" cy="3453806"/>
          </a:xfrm>
          <a:prstGeom prst="rect">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7266039" y="4572837"/>
            <a:ext cx="247067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Prof. </a:t>
            </a:r>
            <a:r>
              <a:rPr lang="en-US" sz="2400" dirty="0" err="1">
                <a:latin typeface="Times New Roman" panose="02020603050405020304" pitchFamily="18" charset="0"/>
                <a:cs typeface="Times New Roman" panose="02020603050405020304" pitchFamily="18" charset="0"/>
              </a:rPr>
              <a:t>Pranoti</a:t>
            </a:r>
            <a:r>
              <a:rPr lang="en-US" sz="2400" dirty="0">
                <a:latin typeface="Times New Roman" panose="02020603050405020304" pitchFamily="18" charset="0"/>
                <a:cs typeface="Times New Roman" panose="02020603050405020304" pitchFamily="18" charset="0"/>
              </a:rPr>
              <a:t> Kale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0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FE355-9B10-1968-A7C5-144B26604658}"/>
              </a:ext>
            </a:extLst>
          </p:cNvPr>
          <p:cNvSpPr>
            <a:spLocks noGrp="1"/>
          </p:cNvSpPr>
          <p:nvPr>
            <p:ph idx="1"/>
          </p:nvPr>
        </p:nvSpPr>
        <p:spPr>
          <a:xfrm>
            <a:off x="838200" y="1825625"/>
            <a:ext cx="10515600" cy="2585601"/>
          </a:xfrm>
        </p:spPr>
        <p:txBody>
          <a:bodyPr>
            <a:normAutofit/>
          </a:bodyPr>
          <a:lstStyle/>
          <a:p>
            <a:pPr marL="0" indent="0" algn="ctr">
              <a:buNone/>
            </a:pPr>
            <a:r>
              <a:rPr lang="en-IN" sz="8800" dirty="0">
                <a:solidFill>
                  <a:schemeClr val="bg1"/>
                </a:solidFill>
                <a:latin typeface="Times New Roman" panose="02020603050405020304" pitchFamily="18" charset="0"/>
                <a:cs typeface="Times New Roman" panose="02020603050405020304" pitchFamily="18" charset="0"/>
              </a:rPr>
              <a:t>Sustainable Habitat/ City Infrastructure</a:t>
            </a:r>
          </a:p>
        </p:txBody>
      </p:sp>
    </p:spTree>
    <p:extLst>
      <p:ext uri="{BB962C8B-B14F-4D97-AF65-F5344CB8AC3E}">
        <p14:creationId xmlns:p14="http://schemas.microsoft.com/office/powerpoint/2010/main" val="131871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3C37E6-ACD8-83DB-B290-C5DB98C015B2}"/>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aturation sat="83000"/>
                    </a14:imgEffect>
                  </a14:imgLayer>
                </a14:imgProps>
              </a:ext>
              <a:ext uri="{28A0092B-C50C-407E-A947-70E740481C1C}">
                <a14:useLocalDpi xmlns:a14="http://schemas.microsoft.com/office/drawing/2010/main" val="0"/>
              </a:ext>
            </a:extLst>
          </a:blip>
          <a:stretch>
            <a:fillRect/>
          </a:stretch>
        </p:blipFill>
        <p:spPr>
          <a:xfrm>
            <a:off x="1" y="-7718"/>
            <a:ext cx="12192000" cy="6858000"/>
          </a:xfrm>
          <a:prstGeom prst="rect">
            <a:avLst/>
          </a:prstGeom>
          <a:ln>
            <a:noFill/>
          </a:ln>
          <a:effectLst>
            <a:softEdge rad="112500"/>
          </a:effectLst>
        </p:spPr>
      </p:pic>
      <p:sp>
        <p:nvSpPr>
          <p:cNvPr id="2" name="Title 1">
            <a:extLst>
              <a:ext uri="{FF2B5EF4-FFF2-40B4-BE49-F238E27FC236}">
                <a16:creationId xmlns:a16="http://schemas.microsoft.com/office/drawing/2014/main" id="{87A5DF38-4D83-1E7F-7AF4-47C189E8E6AA}"/>
              </a:ext>
            </a:extLst>
          </p:cNvPr>
          <p:cNvSpPr>
            <a:spLocks noGrp="1"/>
          </p:cNvSpPr>
          <p:nvPr>
            <p:ph type="title"/>
          </p:nvPr>
        </p:nvSpPr>
        <p:spPr>
          <a:xfrm>
            <a:off x="0" y="281755"/>
            <a:ext cx="2689412" cy="5533257"/>
          </a:xfrm>
        </p:spPr>
        <p:txBody>
          <a:bodyPr>
            <a:normAutofit/>
          </a:bodyPr>
          <a:lstStyle/>
          <a:p>
            <a:pPr algn="ctr">
              <a:lnSpc>
                <a:spcPct val="150000"/>
              </a:lnSpc>
            </a:pPr>
            <a:r>
              <a:rPr lang="en-IN" sz="40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BCAF240F-1342-642B-A495-7BBEF73C85C7}"/>
              </a:ext>
            </a:extLst>
          </p:cNvPr>
          <p:cNvSpPr>
            <a:spLocks noGrp="1"/>
          </p:cNvSpPr>
          <p:nvPr>
            <p:ph idx="1"/>
          </p:nvPr>
        </p:nvSpPr>
        <p:spPr>
          <a:xfrm>
            <a:off x="3374094" y="580913"/>
            <a:ext cx="8416288" cy="6277086"/>
          </a:xfrm>
        </p:spPr>
        <p:txBody>
          <a:bodyPr>
            <a:normAutofit/>
          </a:bodyPr>
          <a:lstStyle/>
          <a:p>
            <a:pPr marL="0" indent="0" algn="just">
              <a:lnSpc>
                <a:spcPct val="100000"/>
              </a:lnSpc>
              <a:buNone/>
            </a:pP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Urban residential societies are grappling with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inefficient waste management</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leading to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environmental degradation</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and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resource depletion</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This project aims to create a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sustainable waste management system</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using advanced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AI</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and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ML</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technologies for </a:t>
            </a:r>
            <a:r>
              <a:rPr lang="en-US" b="1" dirty="0">
                <a:effectLst>
                  <a:outerShdw blurRad="38100" dist="38100" dir="2700000" algn="tl">
                    <a:schemeClr val="bg1"/>
                  </a:outerShdw>
                </a:effectLst>
                <a:latin typeface="Times New Roman" panose="02020603050405020304" pitchFamily="18" charset="0"/>
                <a:cs typeface="Times New Roman" panose="02020603050405020304" pitchFamily="18" charset="0"/>
              </a:rPr>
              <a:t>automated segregation of biodegradable and non-biodegradable waste.</a:t>
            </a:r>
            <a:r>
              <a:rPr lang="en-US" dirty="0">
                <a:effectLst>
                  <a:outerShdw blurRad="38100" dist="38100" dir="2700000" algn="tl">
                    <a:schemeClr val="bg1"/>
                  </a:outerShdw>
                </a:effectLst>
                <a:latin typeface="Times New Roman" panose="02020603050405020304" pitchFamily="18" charset="0"/>
                <a:cs typeface="Times New Roman" panose="02020603050405020304" pitchFamily="18" charset="0"/>
              </a:rPr>
              <a:t> Biodegradable waste will be converted into odorless compost for local landscaping, while non-biodegradable waste will be directed to recycling facilities. This comprehensive approach seeks to minimize environmental impact, conserve resources, and promote sustainability in urban habitats.</a:t>
            </a:r>
            <a:endParaRPr lang="en-IN" dirty="0">
              <a:effectLst>
                <a:outerShdw blurRad="38100" dist="38100" dir="2700000" algn="tl">
                  <a:schemeClr val="bg1"/>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67CD68-6256-D14D-BFA6-ECB6B896B735}"/>
              </a:ext>
            </a:extLst>
          </p:cNvPr>
          <p:cNvPicPr>
            <a:picLocks noChangeAspect="1"/>
          </p:cNvPicPr>
          <p:nvPr/>
        </p:nvPicPr>
        <p:blipFill>
          <a:blip r:embed="rId4"/>
          <a:stretch>
            <a:fillRect/>
          </a:stretch>
        </p:blipFill>
        <p:spPr>
          <a:xfrm>
            <a:off x="125310" y="4696720"/>
            <a:ext cx="2190750" cy="2085975"/>
          </a:xfrm>
          <a:prstGeom prst="rect">
            <a:avLst/>
          </a:prstGeom>
        </p:spPr>
      </p:pic>
      <p:sp>
        <p:nvSpPr>
          <p:cNvPr id="6" name="Rectangle 5">
            <a:extLst>
              <a:ext uri="{FF2B5EF4-FFF2-40B4-BE49-F238E27FC236}">
                <a16:creationId xmlns:a16="http://schemas.microsoft.com/office/drawing/2014/main" id="{3E360153-1CB4-76DA-E78E-B09941AFAD1C}"/>
              </a:ext>
            </a:extLst>
          </p:cNvPr>
          <p:cNvSpPr/>
          <p:nvPr/>
        </p:nvSpPr>
        <p:spPr>
          <a:xfrm>
            <a:off x="2424898" y="-1"/>
            <a:ext cx="731520" cy="6858000"/>
          </a:xfrm>
          <a:prstGeom prst="rect">
            <a:avLst/>
          </a:prstGeom>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61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592C7-8617-A8EC-101A-98AC213C78F2}"/>
              </a:ext>
            </a:extLst>
          </p:cNvPr>
          <p:cNvPicPr>
            <a:picLocks noChangeAspect="1"/>
          </p:cNvPicPr>
          <p:nvPr/>
        </p:nvPicPr>
        <p:blipFill>
          <a:blip r:embed="rId2"/>
          <a:stretch>
            <a:fillRect/>
          </a:stretch>
        </p:blipFill>
        <p:spPr>
          <a:xfrm>
            <a:off x="363918" y="678965"/>
            <a:ext cx="2330121" cy="1553822"/>
          </a:xfrm>
          <a:prstGeom prst="rect">
            <a:avLst/>
          </a:prstGeom>
          <a:ln>
            <a:solidFill>
              <a:schemeClr val="tx1"/>
            </a:solidFill>
          </a:ln>
        </p:spPr>
      </p:pic>
      <p:sp>
        <p:nvSpPr>
          <p:cNvPr id="8" name="TextBox 7">
            <a:extLst>
              <a:ext uri="{FF2B5EF4-FFF2-40B4-BE49-F238E27FC236}">
                <a16:creationId xmlns:a16="http://schemas.microsoft.com/office/drawing/2014/main" id="{B09123F6-0F70-BFD5-D968-DCD8C182E76B}"/>
              </a:ext>
            </a:extLst>
          </p:cNvPr>
          <p:cNvSpPr txBox="1"/>
          <p:nvPr/>
        </p:nvSpPr>
        <p:spPr>
          <a:xfrm>
            <a:off x="457262" y="287053"/>
            <a:ext cx="214343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Waste Input</a:t>
            </a:r>
          </a:p>
        </p:txBody>
      </p:sp>
      <p:cxnSp>
        <p:nvCxnSpPr>
          <p:cNvPr id="10" name="Straight Arrow Connector 9">
            <a:extLst>
              <a:ext uri="{FF2B5EF4-FFF2-40B4-BE49-F238E27FC236}">
                <a16:creationId xmlns:a16="http://schemas.microsoft.com/office/drawing/2014/main" id="{744C80FA-2941-C4B4-CA62-2D044027C0AA}"/>
              </a:ext>
            </a:extLst>
          </p:cNvPr>
          <p:cNvCxnSpPr>
            <a:cxnSpLocks/>
            <a:stCxn id="5" idx="3"/>
            <a:endCxn id="1026" idx="1"/>
          </p:cNvCxnSpPr>
          <p:nvPr/>
        </p:nvCxnSpPr>
        <p:spPr>
          <a:xfrm>
            <a:off x="2694039" y="1455876"/>
            <a:ext cx="1337186" cy="49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What are the key advantages of using AI-powered robots for waste management  in terms of revenue generation, operational costs, and meeting recycling  targets? - Quora">
            <a:extLst>
              <a:ext uri="{FF2B5EF4-FFF2-40B4-BE49-F238E27FC236}">
                <a16:creationId xmlns:a16="http://schemas.microsoft.com/office/drawing/2014/main" id="{B01302E1-DD7A-776B-043F-018A1D30D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225" y="682288"/>
            <a:ext cx="1557049" cy="1557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F05E95-8F23-BDDD-B9A3-13A789FD0B9A}"/>
              </a:ext>
            </a:extLst>
          </p:cNvPr>
          <p:cNvSpPr txBox="1"/>
          <p:nvPr/>
        </p:nvSpPr>
        <p:spPr>
          <a:xfrm>
            <a:off x="3397702" y="179331"/>
            <a:ext cx="2579255"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Robotic Arm Picking and Conveyor Belt Transfer</a:t>
            </a:r>
          </a:p>
        </p:txBody>
      </p:sp>
      <p:cxnSp>
        <p:nvCxnSpPr>
          <p:cNvPr id="12" name="Straight Arrow Connector 11">
            <a:extLst>
              <a:ext uri="{FF2B5EF4-FFF2-40B4-BE49-F238E27FC236}">
                <a16:creationId xmlns:a16="http://schemas.microsoft.com/office/drawing/2014/main" id="{4EA3E422-8E3C-64D2-4C62-5DCB960D2564}"/>
              </a:ext>
            </a:extLst>
          </p:cNvPr>
          <p:cNvCxnSpPr>
            <a:cxnSpLocks/>
            <a:stCxn id="1026" idx="3"/>
            <a:endCxn id="14" idx="1"/>
          </p:cNvCxnSpPr>
          <p:nvPr/>
        </p:nvCxnSpPr>
        <p:spPr>
          <a:xfrm flipV="1">
            <a:off x="5588274" y="1458395"/>
            <a:ext cx="1428409" cy="2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6E488A12-E074-5094-B6F3-6FD662675114}"/>
              </a:ext>
            </a:extLst>
          </p:cNvPr>
          <p:cNvPicPr>
            <a:picLocks noChangeAspect="1"/>
          </p:cNvPicPr>
          <p:nvPr/>
        </p:nvPicPr>
        <p:blipFill>
          <a:blip r:embed="rId4"/>
          <a:stretch>
            <a:fillRect/>
          </a:stretch>
        </p:blipFill>
        <p:spPr>
          <a:xfrm>
            <a:off x="7016683" y="682288"/>
            <a:ext cx="2068324" cy="1552214"/>
          </a:xfrm>
          <a:prstGeom prst="rect">
            <a:avLst/>
          </a:prstGeom>
          <a:ln>
            <a:solidFill>
              <a:schemeClr val="tx1"/>
            </a:solidFill>
          </a:ln>
        </p:spPr>
      </p:pic>
      <p:sp>
        <p:nvSpPr>
          <p:cNvPr id="15" name="TextBox 14">
            <a:extLst>
              <a:ext uri="{FF2B5EF4-FFF2-40B4-BE49-F238E27FC236}">
                <a16:creationId xmlns:a16="http://schemas.microsoft.com/office/drawing/2014/main" id="{F3B8CD87-8F30-1ABF-D299-ED4243722C63}"/>
              </a:ext>
            </a:extLst>
          </p:cNvPr>
          <p:cNvSpPr txBox="1"/>
          <p:nvPr/>
        </p:nvSpPr>
        <p:spPr>
          <a:xfrm>
            <a:off x="6397251" y="178498"/>
            <a:ext cx="3307188"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Cutting the entangled items to separate them using IR Scanner</a:t>
            </a:r>
          </a:p>
        </p:txBody>
      </p:sp>
      <p:cxnSp>
        <p:nvCxnSpPr>
          <p:cNvPr id="17" name="Connector: Elbow 16">
            <a:extLst>
              <a:ext uri="{FF2B5EF4-FFF2-40B4-BE49-F238E27FC236}">
                <a16:creationId xmlns:a16="http://schemas.microsoft.com/office/drawing/2014/main" id="{FFF0C62C-4764-280F-3CA6-4037744897BF}"/>
              </a:ext>
            </a:extLst>
          </p:cNvPr>
          <p:cNvCxnSpPr>
            <a:cxnSpLocks/>
            <a:stCxn id="14" idx="3"/>
            <a:endCxn id="28" idx="0"/>
          </p:cNvCxnSpPr>
          <p:nvPr/>
        </p:nvCxnSpPr>
        <p:spPr>
          <a:xfrm>
            <a:off x="9085007" y="1458395"/>
            <a:ext cx="1653594" cy="9721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9059AF91-3252-F93E-6B34-B362EBE9258F}"/>
              </a:ext>
            </a:extLst>
          </p:cNvPr>
          <p:cNvPicPr>
            <a:picLocks noChangeAspect="1"/>
          </p:cNvPicPr>
          <p:nvPr/>
        </p:nvPicPr>
        <p:blipFill>
          <a:blip r:embed="rId5"/>
          <a:stretch>
            <a:fillRect/>
          </a:stretch>
        </p:blipFill>
        <p:spPr>
          <a:xfrm>
            <a:off x="9446696" y="2757508"/>
            <a:ext cx="2583810" cy="1526152"/>
          </a:xfrm>
          <a:prstGeom prst="rect">
            <a:avLst/>
          </a:prstGeom>
          <a:ln>
            <a:solidFill>
              <a:schemeClr val="tx1"/>
            </a:solidFill>
          </a:ln>
        </p:spPr>
      </p:pic>
      <p:sp>
        <p:nvSpPr>
          <p:cNvPr id="28" name="TextBox 27">
            <a:extLst>
              <a:ext uri="{FF2B5EF4-FFF2-40B4-BE49-F238E27FC236}">
                <a16:creationId xmlns:a16="http://schemas.microsoft.com/office/drawing/2014/main" id="{EC200B70-5420-A991-8BE8-B5D3319BEE91}"/>
              </a:ext>
            </a:extLst>
          </p:cNvPr>
          <p:cNvSpPr txBox="1"/>
          <p:nvPr/>
        </p:nvSpPr>
        <p:spPr>
          <a:xfrm>
            <a:off x="9085007" y="2430515"/>
            <a:ext cx="3307188"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Magnetic Separation</a:t>
            </a:r>
          </a:p>
        </p:txBody>
      </p:sp>
      <p:pic>
        <p:nvPicPr>
          <p:cNvPr id="1030" name="Picture 6" descr="Biodegradable and Non-Biodegradable waste | Waste Management | How to  Recycle Waste">
            <a:extLst>
              <a:ext uri="{FF2B5EF4-FFF2-40B4-BE49-F238E27FC236}">
                <a16:creationId xmlns:a16="http://schemas.microsoft.com/office/drawing/2014/main" id="{7B2C7CBD-6496-C6BE-2402-03C3FFFD8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054" y="2752967"/>
            <a:ext cx="2721235" cy="15306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123C399-765D-FE3F-1280-9E4778E5363D}"/>
              </a:ext>
            </a:extLst>
          </p:cNvPr>
          <p:cNvSpPr txBox="1"/>
          <p:nvPr/>
        </p:nvSpPr>
        <p:spPr>
          <a:xfrm>
            <a:off x="2600694" y="2453357"/>
            <a:ext cx="5219003"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Segregating Waste into Biodegradable and Non-Biodegradable</a:t>
            </a:r>
          </a:p>
        </p:txBody>
      </p:sp>
      <p:pic>
        <p:nvPicPr>
          <p:cNvPr id="36" name="Picture 35">
            <a:extLst>
              <a:ext uri="{FF2B5EF4-FFF2-40B4-BE49-F238E27FC236}">
                <a16:creationId xmlns:a16="http://schemas.microsoft.com/office/drawing/2014/main" id="{0BBA4954-B111-1AEA-927C-D6A15715A356}"/>
              </a:ext>
            </a:extLst>
          </p:cNvPr>
          <p:cNvPicPr>
            <a:picLocks noChangeAspect="1"/>
          </p:cNvPicPr>
          <p:nvPr/>
        </p:nvPicPr>
        <p:blipFill>
          <a:blip r:embed="rId7"/>
          <a:stretch>
            <a:fillRect/>
          </a:stretch>
        </p:blipFill>
        <p:spPr>
          <a:xfrm>
            <a:off x="335173" y="4918792"/>
            <a:ext cx="2092176" cy="1410039"/>
          </a:xfrm>
          <a:prstGeom prst="rect">
            <a:avLst/>
          </a:prstGeom>
        </p:spPr>
      </p:pic>
      <p:sp>
        <p:nvSpPr>
          <p:cNvPr id="39" name="TextBox 38">
            <a:extLst>
              <a:ext uri="{FF2B5EF4-FFF2-40B4-BE49-F238E27FC236}">
                <a16:creationId xmlns:a16="http://schemas.microsoft.com/office/drawing/2014/main" id="{383C5F30-F0E4-B62F-A046-B079D61FB786}"/>
              </a:ext>
            </a:extLst>
          </p:cNvPr>
          <p:cNvSpPr txBox="1"/>
          <p:nvPr/>
        </p:nvSpPr>
        <p:spPr>
          <a:xfrm>
            <a:off x="2395469" y="5206383"/>
            <a:ext cx="1934326"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Biodegradable waste converted to Compost</a:t>
            </a:r>
          </a:p>
        </p:txBody>
      </p:sp>
      <p:pic>
        <p:nvPicPr>
          <p:cNvPr id="40" name="Picture 39">
            <a:extLst>
              <a:ext uri="{FF2B5EF4-FFF2-40B4-BE49-F238E27FC236}">
                <a16:creationId xmlns:a16="http://schemas.microsoft.com/office/drawing/2014/main" id="{2B41BCE2-A3CE-EC26-C978-E527C3389845}"/>
              </a:ext>
            </a:extLst>
          </p:cNvPr>
          <p:cNvPicPr>
            <a:picLocks noChangeAspect="1"/>
          </p:cNvPicPr>
          <p:nvPr/>
        </p:nvPicPr>
        <p:blipFill>
          <a:blip r:embed="rId8"/>
          <a:stretch>
            <a:fillRect/>
          </a:stretch>
        </p:blipFill>
        <p:spPr>
          <a:xfrm>
            <a:off x="10006428" y="4918792"/>
            <a:ext cx="1464346" cy="1464346"/>
          </a:xfrm>
          <a:prstGeom prst="rect">
            <a:avLst/>
          </a:prstGeom>
        </p:spPr>
      </p:pic>
      <p:cxnSp>
        <p:nvCxnSpPr>
          <p:cNvPr id="42" name="Connector: Elbow 41">
            <a:extLst>
              <a:ext uri="{FF2B5EF4-FFF2-40B4-BE49-F238E27FC236}">
                <a16:creationId xmlns:a16="http://schemas.microsoft.com/office/drawing/2014/main" id="{728DF686-5B89-8CB3-4026-8F345A18328E}"/>
              </a:ext>
            </a:extLst>
          </p:cNvPr>
          <p:cNvCxnSpPr>
            <a:cxnSpLocks/>
            <a:stCxn id="1030" idx="2"/>
            <a:endCxn id="36" idx="0"/>
          </p:cNvCxnSpPr>
          <p:nvPr/>
        </p:nvCxnSpPr>
        <p:spPr>
          <a:xfrm rot="5400000">
            <a:off x="2961402" y="2703522"/>
            <a:ext cx="635130" cy="37954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80D52E33-E7A7-D9AB-2282-24C9024D9C34}"/>
              </a:ext>
            </a:extLst>
          </p:cNvPr>
          <p:cNvCxnSpPr>
            <a:cxnSpLocks/>
            <a:stCxn id="1030" idx="2"/>
            <a:endCxn id="40" idx="0"/>
          </p:cNvCxnSpPr>
          <p:nvPr/>
        </p:nvCxnSpPr>
        <p:spPr>
          <a:xfrm rot="16200000" flipH="1">
            <a:off x="7640071" y="1820262"/>
            <a:ext cx="635130" cy="556192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nector: Elbow 1030">
            <a:extLst>
              <a:ext uri="{FF2B5EF4-FFF2-40B4-BE49-F238E27FC236}">
                <a16:creationId xmlns:a16="http://schemas.microsoft.com/office/drawing/2014/main" id="{6A73C53D-9E86-0616-9381-0F9B7E3CA5C9}"/>
              </a:ext>
            </a:extLst>
          </p:cNvPr>
          <p:cNvCxnSpPr>
            <a:cxnSpLocks/>
            <a:stCxn id="20" idx="1"/>
            <a:endCxn id="1030" idx="3"/>
          </p:cNvCxnSpPr>
          <p:nvPr/>
        </p:nvCxnSpPr>
        <p:spPr>
          <a:xfrm rot="10800000">
            <a:off x="6537290" y="3518316"/>
            <a:ext cx="2909407" cy="22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056" name="TextBox 1055">
            <a:extLst>
              <a:ext uri="{FF2B5EF4-FFF2-40B4-BE49-F238E27FC236}">
                <a16:creationId xmlns:a16="http://schemas.microsoft.com/office/drawing/2014/main" id="{03AD62E1-C75C-89D3-7808-7A63A0148945}"/>
              </a:ext>
            </a:extLst>
          </p:cNvPr>
          <p:cNvSpPr txBox="1"/>
          <p:nvPr/>
        </p:nvSpPr>
        <p:spPr>
          <a:xfrm>
            <a:off x="7746124" y="5172611"/>
            <a:ext cx="2334888" cy="95410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Non-Biodegradable waste transferred to authorities for further processing and disposal</a:t>
            </a:r>
          </a:p>
        </p:txBody>
      </p:sp>
    </p:spTree>
    <p:extLst>
      <p:ext uri="{BB962C8B-B14F-4D97-AF65-F5344CB8AC3E}">
        <p14:creationId xmlns:p14="http://schemas.microsoft.com/office/powerpoint/2010/main" val="56975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F9B8-0F66-AC4C-A924-580F3BD63FB0}"/>
              </a:ext>
            </a:extLst>
          </p:cNvPr>
          <p:cNvSpPr>
            <a:spLocks noGrp="1"/>
          </p:cNvSpPr>
          <p:nvPr>
            <p:ph type="title"/>
          </p:nvPr>
        </p:nvSpPr>
        <p:spPr>
          <a:xfrm>
            <a:off x="132864" y="-53024"/>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1: Waste Input</a:t>
            </a:r>
          </a:p>
        </p:txBody>
      </p:sp>
      <p:pic>
        <p:nvPicPr>
          <p:cNvPr id="4" name="Picture 3">
            <a:extLst>
              <a:ext uri="{FF2B5EF4-FFF2-40B4-BE49-F238E27FC236}">
                <a16:creationId xmlns:a16="http://schemas.microsoft.com/office/drawing/2014/main" id="{13239318-E40E-C17D-5FAF-686BBF3AC4A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4335" y1="42484" x2="47783" y2="48203"/>
                        <a14:foregroundMark x1="31224" y1="29248" x2="31369" y2="29324"/>
                        <a14:foregroundMark x1="26273" y1="26634" x2="31224" y2="29248"/>
                        <a14:foregroundMark x1="32348" y1="25000" x2="32348" y2="25000"/>
                        <a14:foregroundMark x1="32348" y1="25000" x2="32348" y2="25000"/>
                        <a14:foregroundMark x1="56322" y1="28922" x2="56322" y2="28922"/>
                        <a14:foregroundMark x1="56322" y1="28922" x2="56322" y2="28922"/>
                        <a14:foregroundMark x1="58292" y1="25817" x2="58292" y2="25817"/>
                        <a14:foregroundMark x1="58292" y1="25817" x2="59770" y2="22712"/>
                        <a14:foregroundMark x1="59770" y1="22712" x2="59770" y2="22712"/>
                        <a14:foregroundMark x1="59770" y1="22712" x2="59770" y2="22712"/>
                        <a14:foregroundMark x1="60920" y1="19118" x2="60920" y2="19118"/>
                        <a14:foregroundMark x1="60920" y1="19118" x2="60920" y2="19118"/>
                        <a14:foregroundMark x1="72250" y1="27778" x2="72250" y2="27778"/>
                        <a14:foregroundMark x1="72250" y1="27778" x2="72250" y2="27778"/>
                        <a14:foregroundMark x1="34154" y1="28922" x2="34154" y2="28922"/>
                        <a14:foregroundMark x1="34154" y1="28922" x2="34154" y2="28922"/>
                        <a14:foregroundMark x1="49425" y1="24346" x2="49425" y2="24346"/>
                        <a14:foregroundMark x1="45813" y1="24673" x2="45813" y2="24673"/>
                        <a14:foregroundMark x1="44007" y1="25980" x2="49754" y2="25980"/>
                        <a14:foregroundMark x1="49754" y1="25980" x2="49754" y2="25980"/>
                        <a14:foregroundMark x1="49754" y1="25980" x2="42857" y2="26634"/>
                        <a14:foregroundMark x1="34154" y1="30392" x2="32841" y2="26471"/>
                        <a14:foregroundMark x1="31363" y1="22876" x2="36125" y2="32026"/>
                        <a14:foregroundMark x1="40887" y1="28595" x2="40887" y2="28595"/>
                        <a14:foregroundMark x1="40887" y1="28595" x2="40887" y2="28595"/>
                        <a14:foregroundMark x1="52874" y1="26144" x2="52874" y2="26144"/>
                        <a14:foregroundMark x1="52874" y1="26144" x2="52874" y2="26144"/>
                        <a14:foregroundMark x1="51560" y1="25654" x2="51232" y2="24673"/>
                        <a14:foregroundMark x1="47619" y1="28758" x2="47947" y2="30392"/>
                        <a14:foregroundMark x1="41379" y1="30392" x2="42693" y2="29412"/>
                        <a14:foregroundMark x1="23810" y1="20098" x2="37603" y2="30229"/>
                        <a14:foregroundMark x1="37603" y1="30229" x2="67159" y2="23529"/>
                        <a14:foregroundMark x1="67159" y1="23529" x2="73892" y2="31209"/>
                        <a14:foregroundMark x1="73892" y1="31209" x2="54953" y2="22048"/>
                        <a14:foregroundMark x1="61978" y1="22559" x2="72085" y2="26471"/>
                        <a14:foregroundMark x1="56206" y1="20325" x2="61788" y2="22485"/>
                        <a14:foregroundMark x1="72085" y1="26471" x2="73892" y2="32680"/>
                        <a14:backgroundMark x1="12479" y1="23366" x2="22332" y2="15196"/>
                        <a14:backgroundMark x1="22332" y1="15196" x2="41051" y2="10131"/>
                        <a14:backgroundMark x1="41051" y1="10131" x2="83087" y2="20425"/>
                        <a14:backgroundMark x1="83087" y1="20425" x2="93596" y2="24673"/>
                        <a14:backgroundMark x1="30049" y1="19118" x2="40558" y2="15196"/>
                        <a14:backgroundMark x1="40558" y1="15196" x2="50411" y2="15359"/>
                        <a14:backgroundMark x1="50411" y1="15359" x2="55008" y2="19118"/>
                        <a14:backgroundMark x1="55008" y1="19118" x2="56979" y2="19118"/>
                        <a14:backgroundMark x1="61576" y1="19118" x2="61576" y2="19118"/>
                        <a14:backgroundMark x1="61576" y1="19118" x2="61576" y2="19118"/>
                        <a14:backgroundMark x1="61084" y1="18954" x2="61084" y2="18954"/>
                        <a14:backgroundMark x1="61084" y1="18954" x2="61084" y2="18954"/>
                        <a14:backgroundMark x1="60920" y1="19771" x2="60920" y2="19771"/>
                        <a14:backgroundMark x1="60920" y1="19771" x2="60920" y2="19771"/>
                        <a14:backgroundMark x1="60920" y1="19771" x2="60920" y2="19118"/>
                        <a14:backgroundMark x1="60920" y1="19118" x2="60920" y2="19118"/>
                        <a14:backgroundMark x1="60920" y1="19118" x2="60920" y2="19118"/>
                        <a14:backgroundMark x1="54023" y1="19935" x2="54023" y2="19935"/>
                        <a14:backgroundMark x1="54023" y1="19935" x2="54023" y2="19935"/>
                        <a14:backgroundMark x1="54023" y1="19935" x2="54023" y2="19935"/>
                        <a14:backgroundMark x1="53038" y1="20915" x2="55008" y2="18464"/>
                        <a14:backgroundMark x1="70443" y1="58170" x2="83415" y2="31536"/>
                        <a14:backgroundMark x1="71264" y1="37908" x2="70115" y2="42647"/>
                      </a14:backgroundRemoval>
                    </a14:imgEffect>
                  </a14:imgLayer>
                </a14:imgProps>
              </a:ext>
            </a:extLst>
          </a:blip>
          <a:srcRect l="11939" t="11537" r="17770" b="25655"/>
          <a:stretch/>
        </p:blipFill>
        <p:spPr>
          <a:xfrm rot="21425927">
            <a:off x="6096000" y="1272539"/>
            <a:ext cx="5022179" cy="4509626"/>
          </a:xfrm>
          <a:prstGeom prst="rect">
            <a:avLst/>
          </a:prstGeom>
        </p:spPr>
      </p:pic>
      <p:sp>
        <p:nvSpPr>
          <p:cNvPr id="6" name="Content Placeholder 2">
            <a:extLst>
              <a:ext uri="{FF2B5EF4-FFF2-40B4-BE49-F238E27FC236}">
                <a16:creationId xmlns:a16="http://schemas.microsoft.com/office/drawing/2014/main" id="{56AC5237-CBEE-D232-79F6-852144035B3D}"/>
              </a:ext>
            </a:extLst>
          </p:cNvPr>
          <p:cNvSpPr txBox="1">
            <a:spLocks/>
          </p:cNvSpPr>
          <p:nvPr/>
        </p:nvSpPr>
        <p:spPr>
          <a:xfrm>
            <a:off x="436982" y="2057400"/>
            <a:ext cx="5243993" cy="3372466"/>
          </a:xfrm>
          <a:prstGeom prst="rect">
            <a:avLst/>
          </a:prstGeom>
          <a:solidFill>
            <a:schemeClr val="accent6">
              <a:lumMod val="20000"/>
              <a:lumOff val="80000"/>
            </a:schemeClr>
          </a:solidFill>
          <a:ln>
            <a:solidFill>
              <a:schemeClr val="accent6">
                <a:lumMod val="7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All the residential waste (unsegregated) is dumped into the machine via an openable outlet which will collect the waste in a bin.</a:t>
            </a:r>
          </a:p>
        </p:txBody>
      </p:sp>
    </p:spTree>
    <p:extLst>
      <p:ext uri="{BB962C8B-B14F-4D97-AF65-F5344CB8AC3E}">
        <p14:creationId xmlns:p14="http://schemas.microsoft.com/office/powerpoint/2010/main" val="33441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246292"/>
            <a:ext cx="12057529" cy="1325563"/>
          </a:xfrm>
        </p:spPr>
        <p:txBody>
          <a:bodyPr>
            <a:normAutofit fontScale="90000"/>
          </a:bodyPr>
          <a:lstStyle/>
          <a:p>
            <a:r>
              <a:rPr lang="en-IN" sz="4400" dirty="0">
                <a:latin typeface="Times New Roman" panose="02020603050405020304" pitchFamily="18" charset="0"/>
                <a:cs typeface="Times New Roman" panose="02020603050405020304" pitchFamily="18" charset="0"/>
              </a:rPr>
              <a:t>Step 2: Robotic Arm Picking and Conveyor Belt Transfer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B9BEBE-3765-05A1-C9CB-5A00A93DE734}"/>
              </a:ext>
            </a:extLst>
          </p:cNvPr>
          <p:cNvPicPr>
            <a:picLocks noChangeAspect="1"/>
          </p:cNvPicPr>
          <p:nvPr/>
        </p:nvPicPr>
        <p:blipFill>
          <a:blip r:embed="rId2"/>
          <a:stretch>
            <a:fillRect/>
          </a:stretch>
        </p:blipFill>
        <p:spPr>
          <a:xfrm>
            <a:off x="802341" y="1358152"/>
            <a:ext cx="3939988" cy="2954991"/>
          </a:xfrm>
          <a:prstGeom prst="rect">
            <a:avLst/>
          </a:prstGeom>
          <a:ln>
            <a:solidFill>
              <a:schemeClr val="tx1"/>
            </a:solidFill>
          </a:ln>
        </p:spPr>
      </p:pic>
      <p:sp>
        <p:nvSpPr>
          <p:cNvPr id="6" name="Content Placeholder 2">
            <a:extLst>
              <a:ext uri="{FF2B5EF4-FFF2-40B4-BE49-F238E27FC236}">
                <a16:creationId xmlns:a16="http://schemas.microsoft.com/office/drawing/2014/main" id="{7D329C2E-2C4C-923C-E6DB-09CCB3F5E6F9}"/>
              </a:ext>
            </a:extLst>
          </p:cNvPr>
          <p:cNvSpPr>
            <a:spLocks noGrp="1"/>
          </p:cNvSpPr>
          <p:nvPr>
            <p:ph idx="1"/>
          </p:nvPr>
        </p:nvSpPr>
        <p:spPr>
          <a:xfrm>
            <a:off x="802341" y="4343398"/>
            <a:ext cx="3939988" cy="2268310"/>
          </a:xfrm>
        </p:spPr>
        <p:txBody>
          <a:bodyPr>
            <a:normAutofit/>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The robotic arm one by one picks up the waste from the bin</a:t>
            </a:r>
          </a:p>
        </p:txBody>
      </p:sp>
      <p:pic>
        <p:nvPicPr>
          <p:cNvPr id="7" name="Picture 6">
            <a:extLst>
              <a:ext uri="{FF2B5EF4-FFF2-40B4-BE49-F238E27FC236}">
                <a16:creationId xmlns:a16="http://schemas.microsoft.com/office/drawing/2014/main" id="{56C56273-82F4-BDF7-BF71-801174D9F433}"/>
              </a:ext>
            </a:extLst>
          </p:cNvPr>
          <p:cNvPicPr>
            <a:picLocks noChangeAspect="1"/>
          </p:cNvPicPr>
          <p:nvPr/>
        </p:nvPicPr>
        <p:blipFill>
          <a:blip r:embed="rId3"/>
          <a:stretch>
            <a:fillRect/>
          </a:stretch>
        </p:blipFill>
        <p:spPr>
          <a:xfrm>
            <a:off x="6559131" y="1436360"/>
            <a:ext cx="4960300" cy="3065929"/>
          </a:xfrm>
          <a:prstGeom prst="rect">
            <a:avLst/>
          </a:prstGeom>
          <a:ln>
            <a:solidFill>
              <a:schemeClr val="tx1"/>
            </a:solidFill>
          </a:ln>
        </p:spPr>
      </p:pic>
      <p:sp>
        <p:nvSpPr>
          <p:cNvPr id="8" name="Content Placeholder 2">
            <a:extLst>
              <a:ext uri="{FF2B5EF4-FFF2-40B4-BE49-F238E27FC236}">
                <a16:creationId xmlns:a16="http://schemas.microsoft.com/office/drawing/2014/main" id="{5CE63203-7F0F-83BD-D45F-476979DC9A42}"/>
              </a:ext>
            </a:extLst>
          </p:cNvPr>
          <p:cNvSpPr txBox="1">
            <a:spLocks/>
          </p:cNvSpPr>
          <p:nvPr/>
        </p:nvSpPr>
        <p:spPr>
          <a:xfrm>
            <a:off x="6559131" y="4589690"/>
            <a:ext cx="5099469" cy="2268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It then places the picked waste material onto a conveyor belt</a:t>
            </a:r>
          </a:p>
        </p:txBody>
      </p:sp>
    </p:spTree>
    <p:extLst>
      <p:ext uri="{BB962C8B-B14F-4D97-AF65-F5344CB8AC3E}">
        <p14:creationId xmlns:p14="http://schemas.microsoft.com/office/powerpoint/2010/main" val="357478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365125"/>
            <a:ext cx="12057529" cy="1325563"/>
          </a:xfrm>
        </p:spPr>
        <p:txBody>
          <a:bodyPr>
            <a:normAutofit fontScale="90000"/>
          </a:bodyPr>
          <a:lstStyle/>
          <a:p>
            <a:pPr algn="ctr">
              <a:lnSpc>
                <a:spcPct val="100000"/>
              </a:lnSpc>
            </a:pPr>
            <a:r>
              <a:rPr lang="en-IN" sz="4400" dirty="0">
                <a:latin typeface="Times New Roman" panose="02020603050405020304" pitchFamily="18" charset="0"/>
                <a:cs typeface="Times New Roman" panose="02020603050405020304" pitchFamily="18" charset="0"/>
              </a:rPr>
              <a:t>Step 3: Cutting the entangled items to separate them using IR Scanner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93B4349-1B1D-4025-BF39-6DF223F5229F}"/>
              </a:ext>
            </a:extLst>
          </p:cNvPr>
          <p:cNvPicPr>
            <a:picLocks noChangeAspect="1"/>
          </p:cNvPicPr>
          <p:nvPr/>
        </p:nvPicPr>
        <p:blipFill>
          <a:blip r:embed="rId2"/>
          <a:stretch>
            <a:fillRect/>
          </a:stretch>
        </p:blipFill>
        <p:spPr>
          <a:xfrm>
            <a:off x="250941" y="1425388"/>
            <a:ext cx="4204517" cy="3429000"/>
          </a:xfrm>
          <a:prstGeom prst="rect">
            <a:avLst/>
          </a:prstGeom>
          <a:ln>
            <a:solidFill>
              <a:schemeClr val="tx1"/>
            </a:solidFill>
          </a:ln>
        </p:spPr>
      </p:pic>
      <p:sp>
        <p:nvSpPr>
          <p:cNvPr id="10" name="Content Placeholder 2">
            <a:extLst>
              <a:ext uri="{FF2B5EF4-FFF2-40B4-BE49-F238E27FC236}">
                <a16:creationId xmlns:a16="http://schemas.microsoft.com/office/drawing/2014/main" id="{79AF7C64-613E-1D42-986F-A22C7550CD38}"/>
              </a:ext>
            </a:extLst>
          </p:cNvPr>
          <p:cNvSpPr>
            <a:spLocks noGrp="1"/>
          </p:cNvSpPr>
          <p:nvPr>
            <p:ph idx="1"/>
          </p:nvPr>
        </p:nvSpPr>
        <p:spPr>
          <a:xfrm>
            <a:off x="1260101" y="4854388"/>
            <a:ext cx="2424393" cy="1690086"/>
          </a:xfrm>
        </p:spPr>
        <p:txBody>
          <a:bodyPr>
            <a:normAutofit fontScale="92500"/>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IR sensor can immediately detect a different object. </a:t>
            </a:r>
          </a:p>
        </p:txBody>
      </p:sp>
      <p:grpSp>
        <p:nvGrpSpPr>
          <p:cNvPr id="20" name="Group 19">
            <a:extLst>
              <a:ext uri="{FF2B5EF4-FFF2-40B4-BE49-F238E27FC236}">
                <a16:creationId xmlns:a16="http://schemas.microsoft.com/office/drawing/2014/main" id="{2B52AB56-82BA-DDC1-598D-8DA6A76A1FE1}"/>
              </a:ext>
            </a:extLst>
          </p:cNvPr>
          <p:cNvGrpSpPr/>
          <p:nvPr/>
        </p:nvGrpSpPr>
        <p:grpSpPr>
          <a:xfrm>
            <a:off x="5224976" y="2070846"/>
            <a:ext cx="6097448" cy="2201677"/>
            <a:chOff x="5224976" y="2070846"/>
            <a:chExt cx="6097448" cy="2201677"/>
          </a:xfrm>
        </p:grpSpPr>
        <p:pic>
          <p:nvPicPr>
            <p:cNvPr id="3074" name="Picture 2" descr="Pillsbury-Moline Sheeter &amp; Guillotine Line">
              <a:extLst>
                <a:ext uri="{FF2B5EF4-FFF2-40B4-BE49-F238E27FC236}">
                  <a16:creationId xmlns:a16="http://schemas.microsoft.com/office/drawing/2014/main" id="{7F534CAD-D675-BFB1-AAF1-92AA4F7D5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0" t="24314" r="-809" b="11479"/>
            <a:stretch/>
          </p:blipFill>
          <p:spPr bwMode="auto">
            <a:xfrm>
              <a:off x="5224976" y="2070846"/>
              <a:ext cx="6097448" cy="2201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ED381C9-7C0D-0FB4-70E4-D391E4835386}"/>
                </a:ext>
              </a:extLst>
            </p:cNvPr>
            <p:cNvCxnSpPr/>
            <p:nvPr/>
          </p:nvCxnSpPr>
          <p:spPr>
            <a:xfrm>
              <a:off x="7894749" y="2427668"/>
              <a:ext cx="0" cy="39924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9C86C43-DF57-14C9-ACBD-3CBEAFE3F4BC}"/>
                </a:ext>
              </a:extLst>
            </p:cNvPr>
            <p:cNvCxnSpPr>
              <a:cxnSpLocks/>
            </p:cNvCxnSpPr>
            <p:nvPr/>
          </p:nvCxnSpPr>
          <p:spPr>
            <a:xfrm>
              <a:off x="8339070"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21829E4-3790-0B5E-9D39-73062003C830}"/>
                </a:ext>
              </a:extLst>
            </p:cNvPr>
            <p:cNvCxnSpPr>
              <a:cxnSpLocks/>
            </p:cNvCxnSpPr>
            <p:nvPr/>
          </p:nvCxnSpPr>
          <p:spPr>
            <a:xfrm flipH="1" flipV="1">
              <a:off x="8590209"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5464619" y="4516712"/>
            <a:ext cx="5857806" cy="2027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To ensure that the 2 different objects are not entangled, we cut them using 3 blades </a:t>
            </a:r>
          </a:p>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(1 vertical and 2 horizontal)</a:t>
            </a:r>
          </a:p>
        </p:txBody>
      </p:sp>
    </p:spTree>
    <p:extLst>
      <p:ext uri="{BB962C8B-B14F-4D97-AF65-F5344CB8AC3E}">
        <p14:creationId xmlns:p14="http://schemas.microsoft.com/office/powerpoint/2010/main" val="2485483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1038</Words>
  <Application>Microsoft Office PowerPoint</Application>
  <PresentationFormat>Widescreen</PresentationFormat>
  <Paragraphs>164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Problem Statement</vt:lpstr>
      <vt:lpstr>PowerPoint Presentation</vt:lpstr>
      <vt:lpstr>Step 1: Waste Input</vt:lpstr>
      <vt:lpstr>Step 2: Robotic Arm Picking and Conveyor Belt Transfer </vt:lpstr>
      <vt:lpstr>Step 3: Cutting the entangled items to separate them using IR Scanner </vt:lpstr>
      <vt:lpstr>Step 4: Magnetic Separation</vt:lpstr>
      <vt:lpstr>Step 5a: Segregating Waste into Biodegradable and Non-Biodegradable</vt:lpstr>
      <vt:lpstr>PowerPoint Presentation</vt:lpstr>
      <vt:lpstr>Step 5b: Segregating Waste into Biodegradable and Non-Biodegradable</vt:lpstr>
      <vt:lpstr>PowerPoint Presentation</vt:lpstr>
      <vt:lpstr>Step 6: Composting</vt:lpstr>
      <vt:lpstr>System Design</vt:lpstr>
      <vt:lpstr>PowerPoint Presentation</vt:lpstr>
      <vt:lpstr>PowerPoint Presentation</vt:lpstr>
      <vt:lpstr>Approximate Budget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Mitali Chavan</dc:creator>
  <cp:lastModifiedBy>Mitali Chavan</cp:lastModifiedBy>
  <cp:revision>78</cp:revision>
  <dcterms:created xsi:type="dcterms:W3CDTF">2024-06-01T10:05:12Z</dcterms:created>
  <dcterms:modified xsi:type="dcterms:W3CDTF">2024-07-13T02:45:54Z</dcterms:modified>
</cp:coreProperties>
</file>